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notesSlides/notesSlide15.xml" ContentType="application/vnd.openxmlformats-officedocument.presentationml.notesSlide+xml"/>
  <Override PartName="/ppt/tags/tag3.xml" ContentType="application/vnd.openxmlformats-officedocument.presentationml.tags+xml"/>
  <Override PartName="/ppt/notesSlides/notesSlide1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72" r:id="rId2"/>
    <p:sldId id="1665" r:id="rId3"/>
    <p:sldId id="1667" r:id="rId4"/>
    <p:sldId id="1668" r:id="rId5"/>
    <p:sldId id="1669" r:id="rId6"/>
    <p:sldId id="422" r:id="rId7"/>
    <p:sldId id="1676" r:id="rId8"/>
    <p:sldId id="1671" r:id="rId9"/>
    <p:sldId id="1672" r:id="rId10"/>
    <p:sldId id="1673" r:id="rId11"/>
    <p:sldId id="1674" r:id="rId12"/>
    <p:sldId id="1678" r:id="rId13"/>
    <p:sldId id="448" r:id="rId14"/>
    <p:sldId id="423" r:id="rId15"/>
    <p:sldId id="1679" r:id="rId16"/>
    <p:sldId id="261" r:id="rId17"/>
    <p:sldId id="262" r:id="rId18"/>
    <p:sldId id="263" r:id="rId19"/>
    <p:sldId id="264" r:id="rId20"/>
    <p:sldId id="475" r:id="rId21"/>
    <p:sldId id="1651" r:id="rId22"/>
    <p:sldId id="265" r:id="rId23"/>
    <p:sldId id="1652" r:id="rId24"/>
    <p:sldId id="1653" r:id="rId25"/>
    <p:sldId id="258" r:id="rId26"/>
    <p:sldId id="259" r:id="rId27"/>
    <p:sldId id="1680" r:id="rId28"/>
    <p:sldId id="1681" r:id="rId29"/>
    <p:sldId id="1683" r:id="rId30"/>
    <p:sldId id="1684" r:id="rId31"/>
    <p:sldId id="1685" r:id="rId32"/>
    <p:sldId id="1686"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37" autoAdjust="0"/>
  </p:normalViewPr>
  <p:slideViewPr>
    <p:cSldViewPr>
      <p:cViewPr varScale="1">
        <p:scale>
          <a:sx n="128" d="100"/>
          <a:sy n="128" d="100"/>
        </p:scale>
        <p:origin x="2094" y="126"/>
      </p:cViewPr>
      <p:guideLst>
        <p:guide orient="horz" pos="2160"/>
        <p:guide pos="2880"/>
      </p:guideLst>
    </p:cSldViewPr>
  </p:slideViewPr>
  <p:notesTextViewPr>
    <p:cViewPr>
      <p:scale>
        <a:sx n="1" d="1"/>
        <a:sy n="1" d="1"/>
      </p:scale>
      <p:origin x="0" y="0"/>
    </p:cViewPr>
  </p:notesTextViewPr>
  <p:sorterViewPr>
    <p:cViewPr>
      <p:scale>
        <a:sx n="100" d="100"/>
        <a:sy n="100" d="100"/>
      </p:scale>
      <p:origin x="0" y="30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1741B3-144C-4036-926C-630113F52301}" type="doc">
      <dgm:prSet loTypeId="urn:microsoft.com/office/officeart/2005/8/layout/venn1" loCatId="relationship" qsTypeId="urn:microsoft.com/office/officeart/2005/8/quickstyle/simple1" qsCatId="simple" csTypeId="urn:microsoft.com/office/officeart/2005/8/colors/accent1_2" csCatId="accent1" phldr="1"/>
      <dgm:spPr/>
    </dgm:pt>
    <dgm:pt modelId="{A96FC563-D60A-425E-B88D-403C7AA9FE87}">
      <dgm:prSet phldrT="[Text]">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r>
            <a:rPr lang="en-US" dirty="0"/>
            <a:t>Are</a:t>
          </a:r>
        </a:p>
      </dgm:t>
    </dgm:pt>
    <dgm:pt modelId="{E1C5A906-B847-4971-83B3-09946C9888A3}" type="parTrans" cxnId="{EB0EA35A-1E9D-4320-A8F3-89469F2F3F67}">
      <dgm:prSet/>
      <dgm:spPr/>
      <dgm:t>
        <a:bodyPr/>
        <a:lstStyle/>
        <a:p>
          <a:endParaRPr lang="en-US"/>
        </a:p>
      </dgm:t>
    </dgm:pt>
    <dgm:pt modelId="{05FCF445-DE0E-4360-AB43-C5A2631C0B6F}" type="sibTrans" cxnId="{EB0EA35A-1E9D-4320-A8F3-89469F2F3F67}">
      <dgm:prSet/>
      <dgm:spPr/>
      <dgm:t>
        <a:bodyPr/>
        <a:lstStyle/>
        <a:p>
          <a:endParaRPr lang="en-US"/>
        </a:p>
      </dgm:t>
    </dgm:pt>
    <dgm:pt modelId="{00196CC2-D606-4A7E-B5AA-B3672A0C4E5B}">
      <dgm:prSet phldrT="[Text]">
        <dgm:style>
          <a:lnRef idx="1">
            <a:schemeClr val="accent2"/>
          </a:lnRef>
          <a:fillRef idx="3">
            <a:schemeClr val="accent2"/>
          </a:fillRef>
          <a:effectRef idx="2">
            <a:schemeClr val="accent2"/>
          </a:effectRef>
          <a:fontRef idx="minor">
            <a:schemeClr val="lt1"/>
          </a:fontRef>
        </dgm:style>
      </dgm:prSet>
      <dgm:spPr>
        <a:ln/>
      </dgm:spPr>
      <dgm:t>
        <a:bodyPr/>
        <a:lstStyle/>
        <a:p>
          <a:r>
            <a:rPr lang="en-US" dirty="0"/>
            <a:t>Have</a:t>
          </a:r>
        </a:p>
      </dgm:t>
    </dgm:pt>
    <dgm:pt modelId="{6E6B5F74-12FD-4256-8CE0-47EBBDBA7A42}" type="parTrans" cxnId="{F7C12469-5C05-47A7-9756-37B16A621E0D}">
      <dgm:prSet/>
      <dgm:spPr/>
      <dgm:t>
        <a:bodyPr/>
        <a:lstStyle/>
        <a:p>
          <a:endParaRPr lang="en-US"/>
        </a:p>
      </dgm:t>
    </dgm:pt>
    <dgm:pt modelId="{5D43397B-D58E-4419-8F05-608B8EACE6FA}" type="sibTrans" cxnId="{F7C12469-5C05-47A7-9756-37B16A621E0D}">
      <dgm:prSet/>
      <dgm:spPr/>
      <dgm:t>
        <a:bodyPr/>
        <a:lstStyle/>
        <a:p>
          <a:endParaRPr lang="en-US"/>
        </a:p>
      </dgm:t>
    </dgm:pt>
    <dgm:pt modelId="{4AC9CC43-32BB-4CBA-9A2F-4C9F67D074C9}">
      <dgm:prSet phldrT="[Text]">
        <dgm:style>
          <a:lnRef idx="1">
            <a:schemeClr val="accent3"/>
          </a:lnRef>
          <a:fillRef idx="3">
            <a:schemeClr val="accent3"/>
          </a:fillRef>
          <a:effectRef idx="2">
            <a:schemeClr val="accent3"/>
          </a:effectRef>
          <a:fontRef idx="minor">
            <a:schemeClr val="lt1"/>
          </a:fontRef>
        </dgm:style>
      </dgm:prSet>
      <dgm:spPr>
        <a:ln/>
      </dgm:spPr>
      <dgm:t>
        <a:bodyPr/>
        <a:lstStyle/>
        <a:p>
          <a:r>
            <a:rPr lang="en-US" dirty="0"/>
            <a:t>Know</a:t>
          </a:r>
        </a:p>
      </dgm:t>
    </dgm:pt>
    <dgm:pt modelId="{05BFDDB9-7B74-43E3-9C90-1D848096F3AA}" type="parTrans" cxnId="{48403A3B-46FA-457C-99BB-8D376143E727}">
      <dgm:prSet/>
      <dgm:spPr/>
      <dgm:t>
        <a:bodyPr/>
        <a:lstStyle/>
        <a:p>
          <a:endParaRPr lang="en-US"/>
        </a:p>
      </dgm:t>
    </dgm:pt>
    <dgm:pt modelId="{8257E274-A4B8-4CB3-A1B7-C3D73031CC47}" type="sibTrans" cxnId="{48403A3B-46FA-457C-99BB-8D376143E727}">
      <dgm:prSet/>
      <dgm:spPr/>
      <dgm:t>
        <a:bodyPr/>
        <a:lstStyle/>
        <a:p>
          <a:endParaRPr lang="en-US"/>
        </a:p>
      </dgm:t>
    </dgm:pt>
    <dgm:pt modelId="{D9C6623A-9DBD-4602-9094-6D83EADE86B8}" type="pres">
      <dgm:prSet presAssocID="{791741B3-144C-4036-926C-630113F52301}" presName="compositeShape" presStyleCnt="0">
        <dgm:presLayoutVars>
          <dgm:chMax val="7"/>
          <dgm:dir/>
          <dgm:resizeHandles val="exact"/>
        </dgm:presLayoutVars>
      </dgm:prSet>
      <dgm:spPr/>
    </dgm:pt>
    <dgm:pt modelId="{3830BFF9-BE06-4548-8269-50AFB2423A76}" type="pres">
      <dgm:prSet presAssocID="{A96FC563-D60A-425E-B88D-403C7AA9FE87}" presName="circ1" presStyleLbl="vennNode1" presStyleIdx="0" presStyleCnt="3"/>
      <dgm:spPr/>
    </dgm:pt>
    <dgm:pt modelId="{BE118076-CD05-4C53-9AE7-4802AE257446}" type="pres">
      <dgm:prSet presAssocID="{A96FC563-D60A-425E-B88D-403C7AA9FE87}" presName="circ1Tx" presStyleLbl="revTx" presStyleIdx="0" presStyleCnt="0">
        <dgm:presLayoutVars>
          <dgm:chMax val="0"/>
          <dgm:chPref val="0"/>
          <dgm:bulletEnabled val="1"/>
        </dgm:presLayoutVars>
      </dgm:prSet>
      <dgm:spPr/>
    </dgm:pt>
    <dgm:pt modelId="{8035297F-17A8-4935-B3EA-18EC76BAFBDA}" type="pres">
      <dgm:prSet presAssocID="{00196CC2-D606-4A7E-B5AA-B3672A0C4E5B}" presName="circ2" presStyleLbl="vennNode1" presStyleIdx="1" presStyleCnt="3"/>
      <dgm:spPr/>
    </dgm:pt>
    <dgm:pt modelId="{3DD4DDEB-8E52-4A0A-A73F-DEB5B51FEF25}" type="pres">
      <dgm:prSet presAssocID="{00196CC2-D606-4A7E-B5AA-B3672A0C4E5B}" presName="circ2Tx" presStyleLbl="revTx" presStyleIdx="0" presStyleCnt="0">
        <dgm:presLayoutVars>
          <dgm:chMax val="0"/>
          <dgm:chPref val="0"/>
          <dgm:bulletEnabled val="1"/>
        </dgm:presLayoutVars>
      </dgm:prSet>
      <dgm:spPr/>
    </dgm:pt>
    <dgm:pt modelId="{0839BC63-B77F-4782-B7DD-095CACEEEEED}" type="pres">
      <dgm:prSet presAssocID="{4AC9CC43-32BB-4CBA-9A2F-4C9F67D074C9}" presName="circ3" presStyleLbl="vennNode1" presStyleIdx="2" presStyleCnt="3"/>
      <dgm:spPr/>
    </dgm:pt>
    <dgm:pt modelId="{B6DFEAF3-907F-466D-A20F-ABE406B995D0}" type="pres">
      <dgm:prSet presAssocID="{4AC9CC43-32BB-4CBA-9A2F-4C9F67D074C9}" presName="circ3Tx" presStyleLbl="revTx" presStyleIdx="0" presStyleCnt="0">
        <dgm:presLayoutVars>
          <dgm:chMax val="0"/>
          <dgm:chPref val="0"/>
          <dgm:bulletEnabled val="1"/>
        </dgm:presLayoutVars>
      </dgm:prSet>
      <dgm:spPr/>
    </dgm:pt>
  </dgm:ptLst>
  <dgm:cxnLst>
    <dgm:cxn modelId="{AF1AB33A-412D-4C27-890C-E313C13DEF6D}" type="presOf" srcId="{4AC9CC43-32BB-4CBA-9A2F-4C9F67D074C9}" destId="{0839BC63-B77F-4782-B7DD-095CACEEEEED}" srcOrd="0" destOrd="0" presId="urn:microsoft.com/office/officeart/2005/8/layout/venn1"/>
    <dgm:cxn modelId="{48403A3B-46FA-457C-99BB-8D376143E727}" srcId="{791741B3-144C-4036-926C-630113F52301}" destId="{4AC9CC43-32BB-4CBA-9A2F-4C9F67D074C9}" srcOrd="2" destOrd="0" parTransId="{05BFDDB9-7B74-43E3-9C90-1D848096F3AA}" sibTransId="{8257E274-A4B8-4CB3-A1B7-C3D73031CC47}"/>
    <dgm:cxn modelId="{F7C12469-5C05-47A7-9756-37B16A621E0D}" srcId="{791741B3-144C-4036-926C-630113F52301}" destId="{00196CC2-D606-4A7E-B5AA-B3672A0C4E5B}" srcOrd="1" destOrd="0" parTransId="{6E6B5F74-12FD-4256-8CE0-47EBBDBA7A42}" sibTransId="{5D43397B-D58E-4419-8F05-608B8EACE6FA}"/>
    <dgm:cxn modelId="{0945A854-8810-4790-A3B7-02D7481AAB25}" type="presOf" srcId="{00196CC2-D606-4A7E-B5AA-B3672A0C4E5B}" destId="{8035297F-17A8-4935-B3EA-18EC76BAFBDA}" srcOrd="0" destOrd="0" presId="urn:microsoft.com/office/officeart/2005/8/layout/venn1"/>
    <dgm:cxn modelId="{EB0EA35A-1E9D-4320-A8F3-89469F2F3F67}" srcId="{791741B3-144C-4036-926C-630113F52301}" destId="{A96FC563-D60A-425E-B88D-403C7AA9FE87}" srcOrd="0" destOrd="0" parTransId="{E1C5A906-B847-4971-83B3-09946C9888A3}" sibTransId="{05FCF445-DE0E-4360-AB43-C5A2631C0B6F}"/>
    <dgm:cxn modelId="{CCE83494-9A13-4A48-B05E-80D98A864927}" type="presOf" srcId="{791741B3-144C-4036-926C-630113F52301}" destId="{D9C6623A-9DBD-4602-9094-6D83EADE86B8}" srcOrd="0" destOrd="0" presId="urn:microsoft.com/office/officeart/2005/8/layout/venn1"/>
    <dgm:cxn modelId="{69224B9D-165A-4A27-B6E8-881FD65A1BBC}" type="presOf" srcId="{00196CC2-D606-4A7E-B5AA-B3672A0C4E5B}" destId="{3DD4DDEB-8E52-4A0A-A73F-DEB5B51FEF25}" srcOrd="1" destOrd="0" presId="urn:microsoft.com/office/officeart/2005/8/layout/venn1"/>
    <dgm:cxn modelId="{3F1DF7BC-20E0-424D-B549-23D6E9E612EE}" type="presOf" srcId="{A96FC563-D60A-425E-B88D-403C7AA9FE87}" destId="{3830BFF9-BE06-4548-8269-50AFB2423A76}" srcOrd="0" destOrd="0" presId="urn:microsoft.com/office/officeart/2005/8/layout/venn1"/>
    <dgm:cxn modelId="{40854AEB-E78B-4B88-AF3D-8A9BBF42C39C}" type="presOf" srcId="{A96FC563-D60A-425E-B88D-403C7AA9FE87}" destId="{BE118076-CD05-4C53-9AE7-4802AE257446}" srcOrd="1" destOrd="0" presId="urn:microsoft.com/office/officeart/2005/8/layout/venn1"/>
    <dgm:cxn modelId="{C469BFF1-D09B-4400-9300-77823DCE1EFB}" type="presOf" srcId="{4AC9CC43-32BB-4CBA-9A2F-4C9F67D074C9}" destId="{B6DFEAF3-907F-466D-A20F-ABE406B995D0}" srcOrd="1" destOrd="0" presId="urn:microsoft.com/office/officeart/2005/8/layout/venn1"/>
    <dgm:cxn modelId="{A1EB977F-4A4F-4829-BADD-A1CE08F91323}" type="presParOf" srcId="{D9C6623A-9DBD-4602-9094-6D83EADE86B8}" destId="{3830BFF9-BE06-4548-8269-50AFB2423A76}" srcOrd="0" destOrd="0" presId="urn:microsoft.com/office/officeart/2005/8/layout/venn1"/>
    <dgm:cxn modelId="{46CB8D42-B130-4D92-B19A-844A090C1CE2}" type="presParOf" srcId="{D9C6623A-9DBD-4602-9094-6D83EADE86B8}" destId="{BE118076-CD05-4C53-9AE7-4802AE257446}" srcOrd="1" destOrd="0" presId="urn:microsoft.com/office/officeart/2005/8/layout/venn1"/>
    <dgm:cxn modelId="{A4576D8D-C3F2-47F3-A9D8-F7D82FA5A1C9}" type="presParOf" srcId="{D9C6623A-9DBD-4602-9094-6D83EADE86B8}" destId="{8035297F-17A8-4935-B3EA-18EC76BAFBDA}" srcOrd="2" destOrd="0" presId="urn:microsoft.com/office/officeart/2005/8/layout/venn1"/>
    <dgm:cxn modelId="{31246612-EAE5-4FBF-90B5-7E99428C1DD4}" type="presParOf" srcId="{D9C6623A-9DBD-4602-9094-6D83EADE86B8}" destId="{3DD4DDEB-8E52-4A0A-A73F-DEB5B51FEF25}" srcOrd="3" destOrd="0" presId="urn:microsoft.com/office/officeart/2005/8/layout/venn1"/>
    <dgm:cxn modelId="{4D930A0A-A15B-43F3-B87B-EFA7791806E4}" type="presParOf" srcId="{D9C6623A-9DBD-4602-9094-6D83EADE86B8}" destId="{0839BC63-B77F-4782-B7DD-095CACEEEEED}" srcOrd="4" destOrd="0" presId="urn:microsoft.com/office/officeart/2005/8/layout/venn1"/>
    <dgm:cxn modelId="{881A0D96-03B1-4C09-9C72-C41E0BC33050}" type="presParOf" srcId="{D9C6623A-9DBD-4602-9094-6D83EADE86B8}" destId="{B6DFEAF3-907F-466D-A20F-ABE406B995D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0BFF9-BE06-4548-8269-50AFB2423A76}">
      <dsp:nvSpPr>
        <dsp:cNvPr id="0" name=""/>
        <dsp:cNvSpPr/>
      </dsp:nvSpPr>
      <dsp:spPr>
        <a:xfrm>
          <a:off x="1005839" y="39052"/>
          <a:ext cx="1874520" cy="1874520"/>
        </a:xfrm>
        <a:prstGeom prst="ellipse">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marL="0" lvl="0" indent="0" algn="ctr" defTabSz="1733550">
            <a:lnSpc>
              <a:spcPct val="90000"/>
            </a:lnSpc>
            <a:spcBef>
              <a:spcPct val="0"/>
            </a:spcBef>
            <a:spcAft>
              <a:spcPct val="35000"/>
            </a:spcAft>
            <a:buNone/>
          </a:pPr>
          <a:r>
            <a:rPr lang="en-US" sz="3900" kern="1200" dirty="0"/>
            <a:t>Are</a:t>
          </a:r>
        </a:p>
      </dsp:txBody>
      <dsp:txXfrm>
        <a:off x="1255776" y="367093"/>
        <a:ext cx="1374648" cy="843534"/>
      </dsp:txXfrm>
    </dsp:sp>
    <dsp:sp modelId="{8035297F-17A8-4935-B3EA-18EC76BAFBDA}">
      <dsp:nvSpPr>
        <dsp:cNvPr id="0" name=""/>
        <dsp:cNvSpPr/>
      </dsp:nvSpPr>
      <dsp:spPr>
        <a:xfrm>
          <a:off x="1682229" y="1210627"/>
          <a:ext cx="1874520" cy="1874520"/>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0" tIns="0" rIns="0" bIns="0" numCol="1" spcCol="1270" anchor="ctr" anchorCtr="0">
          <a:noAutofit/>
        </a:bodyPr>
        <a:lstStyle/>
        <a:p>
          <a:pPr marL="0" lvl="0" indent="0" algn="ctr" defTabSz="1733550">
            <a:lnSpc>
              <a:spcPct val="90000"/>
            </a:lnSpc>
            <a:spcBef>
              <a:spcPct val="0"/>
            </a:spcBef>
            <a:spcAft>
              <a:spcPct val="35000"/>
            </a:spcAft>
            <a:buNone/>
          </a:pPr>
          <a:r>
            <a:rPr lang="en-US" sz="3900" kern="1200" dirty="0"/>
            <a:t>Have</a:t>
          </a:r>
        </a:p>
      </dsp:txBody>
      <dsp:txXfrm>
        <a:off x="2255520" y="1694878"/>
        <a:ext cx="1124712" cy="1030986"/>
      </dsp:txXfrm>
    </dsp:sp>
    <dsp:sp modelId="{0839BC63-B77F-4782-B7DD-095CACEEEEED}">
      <dsp:nvSpPr>
        <dsp:cNvPr id="0" name=""/>
        <dsp:cNvSpPr/>
      </dsp:nvSpPr>
      <dsp:spPr>
        <a:xfrm>
          <a:off x="329450" y="1210627"/>
          <a:ext cx="1874520" cy="1874520"/>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0" tIns="0" rIns="0" bIns="0" numCol="1" spcCol="1270" anchor="ctr" anchorCtr="0">
          <a:noAutofit/>
        </a:bodyPr>
        <a:lstStyle/>
        <a:p>
          <a:pPr marL="0" lvl="0" indent="0" algn="ctr" defTabSz="1733550">
            <a:lnSpc>
              <a:spcPct val="90000"/>
            </a:lnSpc>
            <a:spcBef>
              <a:spcPct val="0"/>
            </a:spcBef>
            <a:spcAft>
              <a:spcPct val="35000"/>
            </a:spcAft>
            <a:buNone/>
          </a:pPr>
          <a:r>
            <a:rPr lang="en-US" sz="3900" kern="1200" dirty="0"/>
            <a:t>Know</a:t>
          </a:r>
        </a:p>
      </dsp:txBody>
      <dsp:txXfrm>
        <a:off x="505968" y="1694878"/>
        <a:ext cx="1124712" cy="103098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924AC-CCB8-4E3A-87E1-CC91CB320495}" type="datetimeFigureOut">
              <a:rPr lang="en-US" smtClean="0"/>
              <a:t>1/26/2022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6DC43-6E62-4184-AD25-7931CEC82D80}" type="slidenum">
              <a:rPr lang="en-US" smtClean="0"/>
              <a:t>‹#›</a:t>
            </a:fld>
            <a:endParaRPr lang="en-US"/>
          </a:p>
        </p:txBody>
      </p:sp>
    </p:spTree>
    <p:extLst>
      <p:ext uri="{BB962C8B-B14F-4D97-AF65-F5344CB8AC3E}">
        <p14:creationId xmlns:p14="http://schemas.microsoft.com/office/powerpoint/2010/main" val="559969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6DC43-6E62-4184-AD25-7931CEC82D80}" type="slidenum">
              <a:rPr lang="en-US" smtClean="0"/>
              <a:t>1</a:t>
            </a:fld>
            <a:endParaRPr lang="en-US"/>
          </a:p>
        </p:txBody>
      </p:sp>
    </p:spTree>
    <p:extLst>
      <p:ext uri="{BB962C8B-B14F-4D97-AF65-F5344CB8AC3E}">
        <p14:creationId xmlns:p14="http://schemas.microsoft.com/office/powerpoint/2010/main" val="3843035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can’t decrypt a password then how do you log back into a system? How does it know it is you. </a:t>
            </a:r>
          </a:p>
          <a:p>
            <a:endParaRPr lang="en-US" dirty="0"/>
          </a:p>
          <a:p>
            <a:r>
              <a:rPr lang="en-US" dirty="0"/>
              <a:t>The system doesn’t actually know what your password is…or shouldn’t. Instead, it knows what the hashed value of your password is. This is what is stored when you create the account initially. When you go back into the system later to login, it runs the same hashing algorithm as before. It uses your username to check the stored hash value associated with your account. If they match then the same plaintext passwords must have been entered. </a:t>
            </a:r>
          </a:p>
          <a:p>
            <a:br>
              <a:rPr lang="en-US" dirty="0"/>
            </a:br>
            <a:r>
              <a:rPr lang="en-US" dirty="0"/>
              <a:t>The system then lets you in. If they don’t match then the wrong password must have been entered. </a:t>
            </a:r>
          </a:p>
          <a:p>
            <a:endParaRPr lang="en-US" dirty="0"/>
          </a:p>
          <a:p>
            <a:r>
              <a:rPr lang="en-US" dirty="0"/>
              <a:t>The system shouldn’t be able to tell you what your password is as it shouldn’t have any way of knowing. </a:t>
            </a:r>
          </a:p>
        </p:txBody>
      </p:sp>
      <p:sp>
        <p:nvSpPr>
          <p:cNvPr id="4" name="Slide Number Placeholder 3"/>
          <p:cNvSpPr>
            <a:spLocks noGrp="1"/>
          </p:cNvSpPr>
          <p:nvPr>
            <p:ph type="sldNum" sz="quarter" idx="5"/>
          </p:nvPr>
        </p:nvSpPr>
        <p:spPr/>
        <p:txBody>
          <a:bodyPr/>
          <a:lstStyle/>
          <a:p>
            <a:fld id="{F276DC43-6E62-4184-AD25-7931CEC82D80}" type="slidenum">
              <a:rPr lang="en-US" smtClean="0"/>
              <a:t>12</a:t>
            </a:fld>
            <a:endParaRPr lang="en-US"/>
          </a:p>
        </p:txBody>
      </p:sp>
    </p:spTree>
    <p:extLst>
      <p:ext uri="{BB962C8B-B14F-4D97-AF65-F5344CB8AC3E}">
        <p14:creationId xmlns:p14="http://schemas.microsoft.com/office/powerpoint/2010/main" val="3999740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76DC43-6E62-4184-AD25-7931CEC82D80}" type="slidenum">
              <a:rPr lang="en-US" smtClean="0"/>
              <a:t>15</a:t>
            </a:fld>
            <a:endParaRPr lang="en-US"/>
          </a:p>
        </p:txBody>
      </p:sp>
    </p:spTree>
    <p:extLst>
      <p:ext uri="{BB962C8B-B14F-4D97-AF65-F5344CB8AC3E}">
        <p14:creationId xmlns:p14="http://schemas.microsoft.com/office/powerpoint/2010/main" val="3652741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http://kestas.kuliukas.com/RainbowTables/</a:t>
            </a:r>
          </a:p>
          <a:p>
            <a:r>
              <a:rPr lang="en-US" dirty="0"/>
              <a:t>http://www.tobtu.com/rtcalc.php computes size of </a:t>
            </a:r>
            <a:r>
              <a:rPr lang="en-US"/>
              <a:t>rainbow</a:t>
            </a:r>
            <a:r>
              <a:rPr lang="en-US" baseline="0"/>
              <a:t> table</a:t>
            </a:r>
            <a:endParaRPr lang="en-US" dirty="0"/>
          </a:p>
        </p:txBody>
      </p:sp>
      <p:sp>
        <p:nvSpPr>
          <p:cNvPr id="4" name="Slide Number Placeholder 3"/>
          <p:cNvSpPr>
            <a:spLocks noGrp="1"/>
          </p:cNvSpPr>
          <p:nvPr>
            <p:ph type="sldNum" sz="quarter" idx="10"/>
          </p:nvPr>
        </p:nvSpPr>
        <p:spPr/>
        <p:txBody>
          <a:bodyPr/>
          <a:lstStyle/>
          <a:p>
            <a:fld id="{2FE0C76B-FD35-4EA7-B023-73A7C2B04D08}" type="slidenum">
              <a:rPr lang="en-US" smtClean="0"/>
              <a:pPr/>
              <a:t>20</a:t>
            </a:fld>
            <a:endParaRPr lang="en-US"/>
          </a:p>
        </p:txBody>
      </p:sp>
    </p:spTree>
    <p:extLst>
      <p:ext uri="{BB962C8B-B14F-4D97-AF65-F5344CB8AC3E}">
        <p14:creationId xmlns:p14="http://schemas.microsoft.com/office/powerpoint/2010/main" val="3498463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http://packetlife.net/blog/2011/feb/21/intelligent-password-storage/</a:t>
            </a:r>
          </a:p>
        </p:txBody>
      </p:sp>
      <p:sp>
        <p:nvSpPr>
          <p:cNvPr id="4" name="Slide Number Placeholder 3"/>
          <p:cNvSpPr>
            <a:spLocks noGrp="1"/>
          </p:cNvSpPr>
          <p:nvPr>
            <p:ph type="sldNum" sz="quarter" idx="10"/>
          </p:nvPr>
        </p:nvSpPr>
        <p:spPr/>
        <p:txBody>
          <a:bodyPr/>
          <a:lstStyle/>
          <a:p>
            <a:fld id="{2FE0C76B-FD35-4EA7-B023-73A7C2B04D08}" type="slidenum">
              <a:rPr lang="en-US" smtClean="0"/>
              <a:pPr/>
              <a:t>23</a:t>
            </a:fld>
            <a:endParaRPr lang="en-US"/>
          </a:p>
        </p:txBody>
      </p:sp>
    </p:spTree>
    <p:extLst>
      <p:ext uri="{BB962C8B-B14F-4D97-AF65-F5344CB8AC3E}">
        <p14:creationId xmlns:p14="http://schemas.microsoft.com/office/powerpoint/2010/main" val="1232056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http://www.jasypt.org/howtoencryptuserpasswords.html</a:t>
            </a:r>
          </a:p>
        </p:txBody>
      </p:sp>
      <p:sp>
        <p:nvSpPr>
          <p:cNvPr id="4" name="Slide Number Placeholder 3"/>
          <p:cNvSpPr>
            <a:spLocks noGrp="1"/>
          </p:cNvSpPr>
          <p:nvPr>
            <p:ph type="sldNum" sz="quarter" idx="10"/>
          </p:nvPr>
        </p:nvSpPr>
        <p:spPr/>
        <p:txBody>
          <a:bodyPr/>
          <a:lstStyle/>
          <a:p>
            <a:fld id="{2FE0C76B-FD35-4EA7-B023-73A7C2B04D08}" type="slidenum">
              <a:rPr lang="en-US" smtClean="0"/>
              <a:pPr/>
              <a:t>24</a:t>
            </a:fld>
            <a:endParaRPr lang="en-US"/>
          </a:p>
        </p:txBody>
      </p:sp>
    </p:spTree>
    <p:extLst>
      <p:ext uri="{BB962C8B-B14F-4D97-AF65-F5344CB8AC3E}">
        <p14:creationId xmlns:p14="http://schemas.microsoft.com/office/powerpoint/2010/main" val="7128346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1EA0F-A667-4B49-8422-0062BC55E24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802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1EA0F-A667-4B49-8422-0062BC55E24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284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use passwords as a form of authentication that helps us verify we are who we say we are. Other factors of authentication include something you have, like a key or your phone when you get a text to confirm it is really you, or something you are, like your face, voice, or a fingerprint. </a:t>
            </a:r>
          </a:p>
        </p:txBody>
      </p:sp>
      <p:sp>
        <p:nvSpPr>
          <p:cNvPr id="4" name="Slide Number Placeholder 3"/>
          <p:cNvSpPr>
            <a:spLocks noGrp="1"/>
          </p:cNvSpPr>
          <p:nvPr>
            <p:ph type="sldNum" sz="quarter" idx="10"/>
          </p:nvPr>
        </p:nvSpPr>
        <p:spPr/>
        <p:txBody>
          <a:bodyPr/>
          <a:lstStyle/>
          <a:p>
            <a:fld id="{F276DC43-6E62-4184-AD25-7931CEC82D80}" type="slidenum">
              <a:rPr lang="en-US" smtClean="0"/>
              <a:t>3</a:t>
            </a:fld>
            <a:endParaRPr lang="en-US"/>
          </a:p>
        </p:txBody>
      </p:sp>
    </p:spTree>
    <p:extLst>
      <p:ext uri="{BB962C8B-B14F-4D97-AF65-F5344CB8AC3E}">
        <p14:creationId xmlns:p14="http://schemas.microsoft.com/office/powerpoint/2010/main" val="388638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Passwords belong to the factor of authentication called something you know. </a:t>
            </a:r>
          </a:p>
          <a:p>
            <a:endParaRPr lang="en-US" dirty="0"/>
          </a:p>
          <a:p>
            <a:r>
              <a:rPr lang="en-US" dirty="0"/>
              <a:t>What do you think are some problems with passwords?</a:t>
            </a:r>
          </a:p>
        </p:txBody>
      </p:sp>
      <p:sp>
        <p:nvSpPr>
          <p:cNvPr id="4" name="Slide Number Placeholder 3"/>
          <p:cNvSpPr>
            <a:spLocks noGrp="1"/>
          </p:cNvSpPr>
          <p:nvPr>
            <p:ph type="sldNum" sz="quarter" idx="5"/>
          </p:nvPr>
        </p:nvSpPr>
        <p:spPr/>
        <p:txBody>
          <a:bodyPr/>
          <a:lstStyle/>
          <a:p>
            <a:fld id="{F276DC43-6E62-4184-AD25-7931CEC82D80}" type="slidenum">
              <a:rPr lang="en-US" smtClean="0"/>
              <a:t>4</a:t>
            </a:fld>
            <a:endParaRPr lang="en-US"/>
          </a:p>
        </p:txBody>
      </p:sp>
    </p:spTree>
    <p:extLst>
      <p:ext uri="{BB962C8B-B14F-4D97-AF65-F5344CB8AC3E}">
        <p14:creationId xmlns:p14="http://schemas.microsoft.com/office/powerpoint/2010/main" val="3154602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two lists of passwords. The list on the left are bad passwords? How come?</a:t>
            </a:r>
          </a:p>
          <a:p>
            <a:endParaRPr lang="en-US" dirty="0"/>
          </a:p>
          <a:p>
            <a:r>
              <a:rPr lang="en-US" dirty="0"/>
              <a:t>What about the list on the right? Are they good or bad? Or somewhere in-between? </a:t>
            </a:r>
          </a:p>
          <a:p>
            <a:endParaRPr lang="en-US" dirty="0"/>
          </a:p>
          <a:p>
            <a:r>
              <a:rPr lang="en-US" dirty="0"/>
              <a:t>Finally, the password on the bottom was generated by a password manager. What makes it a good password? What makes it challenging, if anything?</a:t>
            </a:r>
          </a:p>
        </p:txBody>
      </p:sp>
      <p:sp>
        <p:nvSpPr>
          <p:cNvPr id="4" name="Slide Number Placeholder 3"/>
          <p:cNvSpPr>
            <a:spLocks noGrp="1"/>
          </p:cNvSpPr>
          <p:nvPr>
            <p:ph type="sldNum" sz="quarter" idx="5"/>
          </p:nvPr>
        </p:nvSpPr>
        <p:spPr/>
        <p:txBody>
          <a:bodyPr/>
          <a:lstStyle/>
          <a:p>
            <a:fld id="{F276DC43-6E62-4184-AD25-7931CEC82D80}" type="slidenum">
              <a:rPr lang="en-US" smtClean="0"/>
              <a:t>5</a:t>
            </a:fld>
            <a:endParaRPr lang="en-US"/>
          </a:p>
        </p:txBody>
      </p:sp>
    </p:spTree>
    <p:extLst>
      <p:ext uri="{BB962C8B-B14F-4D97-AF65-F5344CB8AC3E}">
        <p14:creationId xmlns:p14="http://schemas.microsoft.com/office/powerpoint/2010/main" val="4005538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are predictable and often use passwords that are easy to guess.</a:t>
            </a:r>
          </a:p>
          <a:p>
            <a:endParaRPr lang="en-US" dirty="0"/>
          </a:p>
          <a:p>
            <a:r>
              <a:rPr lang="en-US" dirty="0"/>
              <a:t>What is your favorite color? Favorite sports team? How about your pet’s name? All of these are good starting places in guessing someone’s password. </a:t>
            </a:r>
          </a:p>
          <a:p>
            <a:endParaRPr lang="en-US" dirty="0"/>
          </a:p>
          <a:p>
            <a:r>
              <a:rPr lang="en-US" dirty="0"/>
              <a:t>These are some of the steps a malicious hacker, or </a:t>
            </a:r>
            <a:r>
              <a:rPr lang="en-US" dirty="0" err="1"/>
              <a:t>blackhat</a:t>
            </a:r>
            <a:r>
              <a:rPr lang="en-US" dirty="0"/>
              <a:t> hacker, would take in trying to guess someone’s password. Keep in mind though that you shouldn’t try and login to a system or website using someone else’s information without their authorization. It is considered a federal crime. </a:t>
            </a:r>
          </a:p>
        </p:txBody>
      </p:sp>
      <p:sp>
        <p:nvSpPr>
          <p:cNvPr id="4" name="Slide Number Placeholder 3"/>
          <p:cNvSpPr>
            <a:spLocks noGrp="1"/>
          </p:cNvSpPr>
          <p:nvPr>
            <p:ph type="sldNum" sz="quarter" idx="5"/>
          </p:nvPr>
        </p:nvSpPr>
        <p:spPr/>
        <p:txBody>
          <a:bodyPr/>
          <a:lstStyle/>
          <a:p>
            <a:fld id="{F276DC43-6E62-4184-AD25-7931CEC82D80}" type="slidenum">
              <a:rPr lang="en-US" smtClean="0"/>
              <a:t>7</a:t>
            </a:fld>
            <a:endParaRPr lang="en-US"/>
          </a:p>
        </p:txBody>
      </p:sp>
    </p:spTree>
    <p:extLst>
      <p:ext uri="{BB962C8B-B14F-4D97-AF65-F5344CB8AC3E}">
        <p14:creationId xmlns:p14="http://schemas.microsoft.com/office/powerpoint/2010/main" val="2422583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create a new account, you generally provide a few pieces of information, such as your name, email address, and password. </a:t>
            </a:r>
          </a:p>
          <a:p>
            <a:endParaRPr lang="en-US" dirty="0"/>
          </a:p>
          <a:p>
            <a:r>
              <a:rPr lang="en-US" dirty="0"/>
              <a:t>What happens with that password when creating a new account? </a:t>
            </a:r>
          </a:p>
          <a:p>
            <a:endParaRPr lang="en-US" dirty="0"/>
          </a:p>
          <a:p>
            <a:r>
              <a:rPr lang="en-US" dirty="0"/>
              <a:t>How does the password get stored?</a:t>
            </a:r>
          </a:p>
        </p:txBody>
      </p:sp>
      <p:sp>
        <p:nvSpPr>
          <p:cNvPr id="4" name="Slide Number Placeholder 3"/>
          <p:cNvSpPr>
            <a:spLocks noGrp="1"/>
          </p:cNvSpPr>
          <p:nvPr>
            <p:ph type="sldNum" sz="quarter" idx="5"/>
          </p:nvPr>
        </p:nvSpPr>
        <p:spPr/>
        <p:txBody>
          <a:bodyPr/>
          <a:lstStyle/>
          <a:p>
            <a:fld id="{F276DC43-6E62-4184-AD25-7931CEC82D80}" type="slidenum">
              <a:rPr lang="en-US" smtClean="0"/>
              <a:t>8</a:t>
            </a:fld>
            <a:endParaRPr lang="en-US"/>
          </a:p>
        </p:txBody>
      </p:sp>
    </p:spTree>
    <p:extLst>
      <p:ext uri="{BB962C8B-B14F-4D97-AF65-F5344CB8AC3E}">
        <p14:creationId xmlns:p14="http://schemas.microsoft.com/office/powerpoint/2010/main" val="1346365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create a new account, the password isn’t (shouldn’t be) stored as the plain text you type into the box. We include ‘shouldn’t be’ in there because there have been some examples of companies storing their users’ passwords in plain text rather than as hashes. For example, in 2019 Facebook disclosed that they had plaintext passwords of hundreds of millions of users stored in their systems.</a:t>
            </a:r>
          </a:p>
          <a:p>
            <a:endParaRPr lang="en-US" dirty="0"/>
          </a:p>
          <a:p>
            <a:r>
              <a:rPr lang="en-US" dirty="0"/>
              <a:t>Instead of storing passwords as plain text, they should be stored as a hash value</a:t>
            </a:r>
          </a:p>
          <a:p>
            <a:endParaRPr lang="en-US" dirty="0"/>
          </a:p>
          <a:p>
            <a:r>
              <a:rPr lang="en-US" dirty="0"/>
              <a:t>A hash is a value that gets calculated from math formulas and sets of rules (i.e., an algorithm)</a:t>
            </a:r>
          </a:p>
          <a:p>
            <a:endParaRPr lang="en-US" dirty="0"/>
          </a:p>
          <a:p>
            <a:r>
              <a:rPr lang="en-US" dirty="0"/>
              <a:t>It is a type of cryptography, but is not considered ‘encryption’. </a:t>
            </a:r>
          </a:p>
          <a:p>
            <a:endParaRPr lang="en-US" dirty="0"/>
          </a:p>
          <a:p>
            <a:r>
              <a:rPr lang="en-US" dirty="0"/>
              <a:t>There are many different hashing algorithms </a:t>
            </a:r>
          </a:p>
          <a:p>
            <a:endParaRPr lang="en-US" dirty="0"/>
          </a:p>
        </p:txBody>
      </p:sp>
      <p:sp>
        <p:nvSpPr>
          <p:cNvPr id="4" name="Slide Number Placeholder 3"/>
          <p:cNvSpPr>
            <a:spLocks noGrp="1"/>
          </p:cNvSpPr>
          <p:nvPr>
            <p:ph type="sldNum" sz="quarter" idx="5"/>
          </p:nvPr>
        </p:nvSpPr>
        <p:spPr/>
        <p:txBody>
          <a:bodyPr/>
          <a:lstStyle/>
          <a:p>
            <a:fld id="{F276DC43-6E62-4184-AD25-7931CEC82D80}" type="slidenum">
              <a:rPr lang="en-US" smtClean="0"/>
              <a:t>9</a:t>
            </a:fld>
            <a:endParaRPr lang="en-US"/>
          </a:p>
        </p:txBody>
      </p:sp>
    </p:spTree>
    <p:extLst>
      <p:ext uri="{BB962C8B-B14F-4D97-AF65-F5344CB8AC3E}">
        <p14:creationId xmlns:p14="http://schemas.microsoft.com/office/powerpoint/2010/main" val="757279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hashing algorithm takes something you type in plain text, puts it through the math formulas and rules, and spits out a value that is the same length for everything…no matter how long the original input was. </a:t>
            </a:r>
          </a:p>
          <a:p>
            <a:endParaRPr lang="en-US" dirty="0"/>
          </a:p>
          <a:p>
            <a:r>
              <a:rPr lang="en-US" dirty="0"/>
              <a:t>In this example, you can see that no matter how long the input is, the output is 8 characters long. </a:t>
            </a:r>
          </a:p>
          <a:p>
            <a:endParaRPr lang="en-US" dirty="0"/>
          </a:p>
          <a:p>
            <a:r>
              <a:rPr lang="en-US" dirty="0"/>
              <a:t>Another thing worth observing is that even a tiny change in the input results in a completely different output. </a:t>
            </a:r>
          </a:p>
        </p:txBody>
      </p:sp>
      <p:sp>
        <p:nvSpPr>
          <p:cNvPr id="4" name="Slide Number Placeholder 3"/>
          <p:cNvSpPr>
            <a:spLocks noGrp="1"/>
          </p:cNvSpPr>
          <p:nvPr>
            <p:ph type="sldNum" sz="quarter" idx="5"/>
          </p:nvPr>
        </p:nvSpPr>
        <p:spPr/>
        <p:txBody>
          <a:bodyPr/>
          <a:lstStyle/>
          <a:p>
            <a:fld id="{F276DC43-6E62-4184-AD25-7931CEC82D80}" type="slidenum">
              <a:rPr lang="en-US" smtClean="0"/>
              <a:t>10</a:t>
            </a:fld>
            <a:endParaRPr lang="en-US"/>
          </a:p>
        </p:txBody>
      </p:sp>
    </p:spTree>
    <p:extLst>
      <p:ext uri="{BB962C8B-B14F-4D97-AF65-F5344CB8AC3E}">
        <p14:creationId xmlns:p14="http://schemas.microsoft.com/office/powerpoint/2010/main" val="1493116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call hashing a one-way function. This means that we can only go one way. We can take the plaintext and put it through the algorithm. We’ll then get an output of a fixed length. </a:t>
            </a:r>
          </a:p>
          <a:p>
            <a:endParaRPr lang="en-US" dirty="0"/>
          </a:p>
          <a:p>
            <a:r>
              <a:rPr lang="en-US" dirty="0"/>
              <a:t>You can’t then take that output, the hash value, and directly figure out what created it in the first place. </a:t>
            </a:r>
          </a:p>
        </p:txBody>
      </p:sp>
      <p:sp>
        <p:nvSpPr>
          <p:cNvPr id="4" name="Slide Number Placeholder 3"/>
          <p:cNvSpPr>
            <a:spLocks noGrp="1"/>
          </p:cNvSpPr>
          <p:nvPr>
            <p:ph type="sldNum" sz="quarter" idx="5"/>
          </p:nvPr>
        </p:nvSpPr>
        <p:spPr/>
        <p:txBody>
          <a:bodyPr/>
          <a:lstStyle/>
          <a:p>
            <a:fld id="{F276DC43-6E62-4184-AD25-7931CEC82D80}" type="slidenum">
              <a:rPr lang="en-US" smtClean="0"/>
              <a:t>11</a:t>
            </a:fld>
            <a:endParaRPr lang="en-US"/>
          </a:p>
        </p:txBody>
      </p:sp>
    </p:spTree>
    <p:extLst>
      <p:ext uri="{BB962C8B-B14F-4D97-AF65-F5344CB8AC3E}">
        <p14:creationId xmlns:p14="http://schemas.microsoft.com/office/powerpoint/2010/main" val="4220531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6200" y="457200"/>
            <a:ext cx="9220200" cy="64008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600200"/>
            <a:ext cx="7772400" cy="1470025"/>
          </a:xfrm>
        </p:spPr>
        <p:txBody>
          <a:bodyPr>
            <a:normAutofit/>
          </a:bodyPr>
          <a:lstStyle>
            <a:lvl1pPr>
              <a:defRPr sz="480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264B4F7-A4FD-478D-ABE2-74E4D0894EFE}"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68479C-3249-428F-8860-6F0D7187903B}" type="slidenum">
              <a:rPr lang="en-US" smtClean="0"/>
              <a:t>‹#›</a:t>
            </a:fld>
            <a:endParaRPr lang="en-US" dirty="0"/>
          </a:p>
        </p:txBody>
      </p:sp>
      <p:pic>
        <p:nvPicPr>
          <p:cNvPr id="9" name="Picture 8" descr="Logo&#10;&#10;Description automatically generated">
            <a:extLst>
              <a:ext uri="{FF2B5EF4-FFF2-40B4-BE49-F238E27FC236}">
                <a16:creationId xmlns:a16="http://schemas.microsoft.com/office/drawing/2014/main" id="{01AFE64C-8A8D-49D7-8646-B1F28582BE3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5542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64B4F7-A4FD-478D-ABE2-74E4D0894EFE}"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479C-3249-428F-8860-6F0D7187903B}"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20C0AA68-A809-4204-9429-2E1484B336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400521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64B4F7-A4FD-478D-ABE2-74E4D0894EFE}"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479C-3249-428F-8860-6F0D7187903B}"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032A69C1-198D-4BA2-902A-DDE30A57B1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844029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Rectangle 8"/>
          <p:cNvSpPr/>
          <p:nvPr userDrawn="1"/>
        </p:nvSpPr>
        <p:spPr>
          <a:xfrm>
            <a:off x="192024" y="265177"/>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350" dirty="0"/>
          </a:p>
        </p:txBody>
      </p:sp>
      <p:cxnSp>
        <p:nvCxnSpPr>
          <p:cNvPr id="12" name="Straight Connector 11"/>
          <p:cNvCxnSpPr/>
          <p:nvPr userDrawn="1"/>
        </p:nvCxnSpPr>
        <p:spPr>
          <a:xfrm>
            <a:off x="453326" y="1196392"/>
            <a:ext cx="8237349"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390906" y="448056"/>
            <a:ext cx="5157839" cy="640080"/>
          </a:xfrm>
        </p:spPr>
        <p:txBody>
          <a:bodyPr anchor="b" anchorCtr="0">
            <a:normAutofit/>
          </a:bodyPr>
          <a:lstStyle>
            <a:lvl1pPr>
              <a:defRPr sz="21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404622" y="1435608"/>
            <a:ext cx="3312414" cy="3977640"/>
          </a:xfrm>
        </p:spPr>
        <p:txBody>
          <a:bodyPr vert="horz" lIns="91440" tIns="45720" rIns="91440" bIns="45720" rtlCol="0">
            <a:normAutofit/>
          </a:bodyPr>
          <a:lstStyle>
            <a:lvl1pPr>
              <a:defRPr lang="en-US" sz="900" smtClean="0">
                <a:solidFill>
                  <a:schemeClr val="tx1">
                    <a:lumMod val="75000"/>
                    <a:lumOff val="25000"/>
                  </a:schemeClr>
                </a:solidFill>
              </a:defRPr>
            </a:lvl1pPr>
            <a:lvl2pPr>
              <a:defRPr lang="en-US" sz="900" smtClean="0">
                <a:solidFill>
                  <a:schemeClr val="tx1">
                    <a:lumMod val="75000"/>
                    <a:lumOff val="25000"/>
                  </a:schemeClr>
                </a:solidFill>
              </a:defRPr>
            </a:lvl2pPr>
            <a:lvl3pPr>
              <a:defRPr lang="en-US" sz="900" smtClean="0">
                <a:solidFill>
                  <a:schemeClr val="tx1">
                    <a:lumMod val="75000"/>
                    <a:lumOff val="25000"/>
                  </a:schemeClr>
                </a:solidFill>
              </a:defRPr>
            </a:lvl3pPr>
            <a:lvl4pPr>
              <a:defRPr lang="en-US" sz="900" smtClean="0">
                <a:solidFill>
                  <a:schemeClr val="tx1">
                    <a:lumMod val="75000"/>
                    <a:lumOff val="25000"/>
                  </a:schemeClr>
                </a:solidFill>
              </a:defRPr>
            </a:lvl4pPr>
            <a:lvl5pPr>
              <a:defRPr lang="en-US" sz="900">
                <a:solidFill>
                  <a:schemeClr val="tx1">
                    <a:lumMod val="75000"/>
                    <a:lumOff val="25000"/>
                  </a:schemeClr>
                </a:solidFill>
              </a:defRPr>
            </a:lvl5pPr>
          </a:lstStyle>
          <a:p>
            <a:pPr marL="0" lvl="0" indent="0">
              <a:lnSpc>
                <a:spcPct val="150000"/>
              </a:lnSpc>
              <a:spcBef>
                <a:spcPts val="750"/>
              </a:spcBef>
              <a:spcAft>
                <a:spcPts val="900"/>
              </a:spcAft>
              <a:buNone/>
            </a:pPr>
            <a:r>
              <a:rPr lang="en-US"/>
              <a:t>Click to edit Master text styles</a:t>
            </a:r>
          </a:p>
          <a:p>
            <a:pPr marL="0" lvl="1" indent="0">
              <a:lnSpc>
                <a:spcPct val="150000"/>
              </a:lnSpc>
              <a:spcBef>
                <a:spcPts val="750"/>
              </a:spcBef>
              <a:spcAft>
                <a:spcPts val="900"/>
              </a:spcAft>
              <a:buNone/>
            </a:pPr>
            <a:r>
              <a:rPr lang="en-US"/>
              <a:t>Second level</a:t>
            </a:r>
          </a:p>
          <a:p>
            <a:pPr marL="0" lvl="2" indent="0">
              <a:lnSpc>
                <a:spcPct val="150000"/>
              </a:lnSpc>
              <a:spcBef>
                <a:spcPts val="750"/>
              </a:spcBef>
              <a:spcAft>
                <a:spcPts val="900"/>
              </a:spcAft>
              <a:buNone/>
            </a:pPr>
            <a:r>
              <a:rPr lang="en-US"/>
              <a:t>Third level</a:t>
            </a:r>
          </a:p>
          <a:p>
            <a:pPr marL="0" lvl="3" indent="0">
              <a:lnSpc>
                <a:spcPct val="150000"/>
              </a:lnSpc>
              <a:spcBef>
                <a:spcPts val="750"/>
              </a:spcBef>
              <a:spcAft>
                <a:spcPts val="900"/>
              </a:spcAft>
              <a:buNone/>
            </a:pPr>
            <a:r>
              <a:rPr lang="en-US"/>
              <a:t>Fourth level</a:t>
            </a:r>
          </a:p>
          <a:p>
            <a:pPr marL="0" lvl="4" indent="0">
              <a:lnSpc>
                <a:spcPct val="150000"/>
              </a:lnSpc>
              <a:spcBef>
                <a:spcPts val="750"/>
              </a:spcBef>
              <a:spcAft>
                <a:spcPts val="900"/>
              </a:spcAft>
              <a:buNone/>
            </a:pPr>
            <a:r>
              <a:rPr lang="en-US"/>
              <a:t>Fifth level</a:t>
            </a:r>
            <a:endParaRPr lang="en-US" dirty="0"/>
          </a:p>
        </p:txBody>
      </p:sp>
      <p:sp>
        <p:nvSpPr>
          <p:cNvPr id="6" name="Date Placeholder 3"/>
          <p:cNvSpPr>
            <a:spLocks noGrp="1"/>
          </p:cNvSpPr>
          <p:nvPr>
            <p:ph type="dt" sz="half" idx="2"/>
          </p:nvPr>
        </p:nvSpPr>
        <p:spPr>
          <a:xfrm>
            <a:off x="404622" y="6203953"/>
            <a:ext cx="2457450" cy="365125"/>
          </a:xfrm>
          <a:prstGeom prst="rect">
            <a:avLst/>
          </a:prstGeom>
        </p:spPr>
        <p:txBody>
          <a:bodyPr vert="horz" lIns="91440" tIns="45720" rIns="91440" bIns="45720" rtlCol="0" anchor="ctr"/>
          <a:lstStyle>
            <a:lvl1pPr algn="l">
              <a:defRPr sz="900" baseline="0">
                <a:solidFill>
                  <a:schemeClr val="tx1">
                    <a:lumMod val="65000"/>
                    <a:lumOff val="35000"/>
                  </a:schemeClr>
                </a:solidFill>
              </a:defRPr>
            </a:lvl1pPr>
          </a:lstStyle>
          <a:p>
            <a:fld id="{8BEEBAAA-29B5-4AF5-BC5F-7E580C29002D}" type="datetimeFigureOut">
              <a:rPr lang="en-US" smtClean="0"/>
              <a:pPr/>
              <a:t>1/26/2022</a:t>
            </a:fld>
            <a:endParaRPr lang="en-US" dirty="0"/>
          </a:p>
        </p:txBody>
      </p:sp>
      <p:sp>
        <p:nvSpPr>
          <p:cNvPr id="7" name="Footer Placeholder 4"/>
          <p:cNvSpPr>
            <a:spLocks noGrp="1"/>
          </p:cNvSpPr>
          <p:nvPr>
            <p:ph type="ftr" sz="quarter" idx="3"/>
          </p:nvPr>
        </p:nvSpPr>
        <p:spPr>
          <a:xfrm>
            <a:off x="3486150" y="6203953"/>
            <a:ext cx="2171700" cy="365125"/>
          </a:xfrm>
          <a:prstGeom prst="rect">
            <a:avLst/>
          </a:prstGeom>
        </p:spPr>
        <p:txBody>
          <a:bodyPr vert="horz" lIns="91440" tIns="45720" rIns="91440" bIns="45720" rtlCol="0" anchor="ctr"/>
          <a:lstStyle>
            <a:lvl1pPr algn="ctr">
              <a:defRPr sz="9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6278945" y="6203953"/>
            <a:ext cx="2457450" cy="365125"/>
          </a:xfrm>
          <a:prstGeom prst="rect">
            <a:avLst/>
          </a:prstGeom>
        </p:spPr>
        <p:txBody>
          <a:bodyPr vert="horz" lIns="91440" tIns="45720" rIns="91440" bIns="45720" rtlCol="0" anchor="ctr"/>
          <a:lstStyle>
            <a:lvl1pPr algn="r">
              <a:defRPr sz="9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64296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64B4F7-A4FD-478D-ABE2-74E4D0894EFE}"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479C-3249-428F-8860-6F0D7187903B}"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F3F4B876-B93E-4DCC-A632-35076DB21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420964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64B4F7-A4FD-478D-ABE2-74E4D0894EFE}"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8479C-3249-428F-8860-6F0D7187903B}"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EE0446F0-21B6-4C00-AE22-CBFEAE960E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33923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64B4F7-A4FD-478D-ABE2-74E4D0894EFE}"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479C-3249-428F-8860-6F0D7187903B}"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55B221E1-B67B-4533-A16C-A6E8296BDD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17685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64B4F7-A4FD-478D-ABE2-74E4D0894EFE}"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8479C-3249-428F-8860-6F0D7187903B}" type="slidenum">
              <a:rPr lang="en-US" smtClean="0"/>
              <a:t>‹#›</a:t>
            </a:fld>
            <a:endParaRPr lang="en-US"/>
          </a:p>
        </p:txBody>
      </p:sp>
      <p:pic>
        <p:nvPicPr>
          <p:cNvPr id="10" name="Picture 9" descr="Logo&#10;&#10;Description automatically generated">
            <a:extLst>
              <a:ext uri="{FF2B5EF4-FFF2-40B4-BE49-F238E27FC236}">
                <a16:creationId xmlns:a16="http://schemas.microsoft.com/office/drawing/2014/main" id="{C52885C1-EA4D-4641-A285-72584F8195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922118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64B4F7-A4FD-478D-ABE2-74E4D0894EFE}"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8479C-3249-428F-8860-6F0D7187903B}" type="slidenum">
              <a:rPr lang="en-US" smtClean="0"/>
              <a:t>‹#›</a:t>
            </a:fld>
            <a:endParaRPr lang="en-US"/>
          </a:p>
        </p:txBody>
      </p:sp>
      <p:pic>
        <p:nvPicPr>
          <p:cNvPr id="6" name="Picture 5" descr="Logo&#10;&#10;Description automatically generated">
            <a:extLst>
              <a:ext uri="{FF2B5EF4-FFF2-40B4-BE49-F238E27FC236}">
                <a16:creationId xmlns:a16="http://schemas.microsoft.com/office/drawing/2014/main" id="{D48AFC09-5CA5-46C2-8002-FA283508AD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4087625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4B4F7-A4FD-478D-ABE2-74E4D0894EFE}"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8479C-3249-428F-8860-6F0D7187903B}" type="slidenum">
              <a:rPr lang="en-US" smtClean="0"/>
              <a:t>‹#›</a:t>
            </a:fld>
            <a:endParaRPr lang="en-US"/>
          </a:p>
        </p:txBody>
      </p:sp>
      <p:pic>
        <p:nvPicPr>
          <p:cNvPr id="5" name="Picture 4" descr="Logo&#10;&#10;Description automatically generated">
            <a:extLst>
              <a:ext uri="{FF2B5EF4-FFF2-40B4-BE49-F238E27FC236}">
                <a16:creationId xmlns:a16="http://schemas.microsoft.com/office/drawing/2014/main" id="{49534595-6994-494C-AF60-7B4A93A844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997534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64B4F7-A4FD-478D-ABE2-74E4D0894EFE}"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479C-3249-428F-8860-6F0D7187903B}"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32133207-157D-4FCB-9EF2-1E91C8C1E8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82829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64B4F7-A4FD-478D-ABE2-74E4D0894EFE}"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8479C-3249-428F-8860-6F0D7187903B}"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F88568FF-17CA-4D37-9F66-43557C65F6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72" y="11425"/>
            <a:ext cx="1390679" cy="902975"/>
          </a:xfrm>
          <a:prstGeom prst="rect">
            <a:avLst/>
          </a:prstGeom>
        </p:spPr>
      </p:pic>
    </p:spTree>
    <p:extLst>
      <p:ext uri="{BB962C8B-B14F-4D97-AF65-F5344CB8AC3E}">
        <p14:creationId xmlns:p14="http://schemas.microsoft.com/office/powerpoint/2010/main" val="200503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76200" y="457200"/>
            <a:ext cx="9220200" cy="45719"/>
          </a:xfrm>
          <a:prstGeom prst="rect">
            <a:avLst/>
          </a:prstGeom>
          <a:gradFill>
            <a:gsLst>
              <a:gs pos="0">
                <a:schemeClr val="accent4">
                  <a:lumMod val="20000"/>
                  <a:lumOff val="80000"/>
                </a:schemeClr>
              </a:gs>
              <a:gs pos="18000">
                <a:schemeClr val="accent4">
                  <a:lumMod val="60000"/>
                  <a:lumOff val="40000"/>
                </a:schemeClr>
              </a:gs>
              <a:gs pos="47000">
                <a:schemeClr val="accent4">
                  <a:lumMod val="75000"/>
                </a:schemeClr>
              </a:gs>
              <a:gs pos="93000">
                <a:schemeClr val="accent4">
                  <a:lumMod val="50000"/>
                </a:schemeClr>
              </a:gs>
              <a:gs pos="100000">
                <a:schemeClr val="tx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68580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79863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4B4F7-A4FD-478D-ABE2-74E4D0894EFE}" type="datetimeFigureOut">
              <a:rPr lang="en-US" smtClean="0"/>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8479C-3249-428F-8860-6F0D7187903B}" type="slidenum">
              <a:rPr lang="en-US" smtClean="0"/>
              <a:t>‹#›</a:t>
            </a:fld>
            <a:endParaRPr lang="en-US" dirty="0"/>
          </a:p>
        </p:txBody>
      </p:sp>
      <p:sp>
        <p:nvSpPr>
          <p:cNvPr id="8" name="Rectangle 7"/>
          <p:cNvSpPr/>
          <p:nvPr userDrawn="1"/>
        </p:nvSpPr>
        <p:spPr>
          <a:xfrm>
            <a:off x="-76200" y="0"/>
            <a:ext cx="228600" cy="6858000"/>
          </a:xfrm>
          <a:prstGeom prst="rect">
            <a:avLst/>
          </a:prstGeom>
          <a:gradFill flip="none" rotWithShape="1">
            <a:gsLst>
              <a:gs pos="0">
                <a:schemeClr val="accent4">
                  <a:lumMod val="20000"/>
                  <a:lumOff val="80000"/>
                </a:schemeClr>
              </a:gs>
              <a:gs pos="18000">
                <a:schemeClr val="accent4">
                  <a:lumMod val="60000"/>
                  <a:lumOff val="40000"/>
                </a:schemeClr>
              </a:gs>
              <a:gs pos="47000">
                <a:schemeClr val="accent4">
                  <a:lumMod val="75000"/>
                </a:schemeClr>
              </a:gs>
              <a:gs pos="93000">
                <a:schemeClr val="accent4">
                  <a:lumMod val="50000"/>
                </a:schemeClr>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4" descr="http://ts2.mm.bing.net/th?id=H.4908603295992005&amp;pid=1.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534401" y="38239"/>
            <a:ext cx="386841" cy="4189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Logo, company name&#10;&#10;Description automatically generated">
            <a:extLst>
              <a:ext uri="{FF2B5EF4-FFF2-40B4-BE49-F238E27FC236}">
                <a16:creationId xmlns:a16="http://schemas.microsoft.com/office/drawing/2014/main" id="{38993A47-2364-43C3-B780-15C4EC2FF57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86200" y="-3815"/>
            <a:ext cx="471788" cy="461015"/>
          </a:xfrm>
          <a:prstGeom prst="rect">
            <a:avLst/>
          </a:prstGeom>
        </p:spPr>
      </p:pic>
      <p:pic>
        <p:nvPicPr>
          <p:cNvPr id="16" name="Graphic 15">
            <a:extLst>
              <a:ext uri="{FF2B5EF4-FFF2-40B4-BE49-F238E27FC236}">
                <a16:creationId xmlns:a16="http://schemas.microsoft.com/office/drawing/2014/main" id="{01AABD62-BB19-489D-9A19-D6820BFB2CA7}"/>
              </a:ext>
            </a:extLst>
          </p:cNvPr>
          <p:cNvPicPr>
            <a:picLocks noChangeAspect="1"/>
          </p:cNvPicPr>
          <p:nvPr userDrawn="1"/>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552700" y="6780"/>
            <a:ext cx="723900" cy="482600"/>
          </a:xfrm>
          <a:prstGeom prst="rect">
            <a:avLst/>
          </a:prstGeom>
        </p:spPr>
      </p:pic>
      <p:pic>
        <p:nvPicPr>
          <p:cNvPr id="18" name="Picture 17" descr="A picture containing shape&#10;&#10;Description automatically generated">
            <a:extLst>
              <a:ext uri="{FF2B5EF4-FFF2-40B4-BE49-F238E27FC236}">
                <a16:creationId xmlns:a16="http://schemas.microsoft.com/office/drawing/2014/main" id="{243BEC6B-44EE-462E-B40F-68E1EBD43D77}"/>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616236" y="23768"/>
            <a:ext cx="471789" cy="433432"/>
          </a:xfrm>
          <a:prstGeom prst="rect">
            <a:avLst/>
          </a:prstGeom>
        </p:spPr>
      </p:pic>
    </p:spTree>
    <p:extLst>
      <p:ext uri="{BB962C8B-B14F-4D97-AF65-F5344CB8AC3E}">
        <p14:creationId xmlns:p14="http://schemas.microsoft.com/office/powerpoint/2010/main" val="354482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ncyber.uwb.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wcrack.com/index.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29.xml.rels><?xml version="1.0" encoding="UTF-8" standalone="yes"?>
<Relationships xmlns="http://schemas.openxmlformats.org/package/2006/relationships"><Relationship Id="rId2" Type="http://schemas.openxmlformats.org/officeDocument/2006/relationships/hyperlink" Target="https://www.fileformat.info/tool/hash.ht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md5online.org/md5-decrypt.html" TargetMode="External"/><Relationship Id="rId2" Type="http://schemas.openxmlformats.org/officeDocument/2006/relationships/hyperlink" Target="https://crackstation.net/"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8100" y="2362200"/>
            <a:ext cx="9067800" cy="1066800"/>
          </a:xfrm>
        </p:spPr>
        <p:txBody>
          <a:bodyPr rtlCol="0">
            <a:noAutofit/>
          </a:bodyPr>
          <a:lstStyle/>
          <a:p>
            <a:pPr>
              <a:defRPr/>
            </a:pPr>
            <a:r>
              <a:rPr lang="en-US" sz="8800" b="1" dirty="0" err="1">
                <a:latin typeface="Arial" pitchFamily="34" charset="0"/>
              </a:rPr>
              <a:t>GenCyber</a:t>
            </a:r>
            <a:r>
              <a:rPr lang="en-US" sz="8800" b="1" dirty="0">
                <a:latin typeface="Arial" pitchFamily="34" charset="0"/>
              </a:rPr>
              <a:t> </a:t>
            </a:r>
            <a:br>
              <a:rPr lang="en-US" sz="6000" b="1" dirty="0">
                <a:latin typeface="Arial" pitchFamily="34" charset="0"/>
              </a:rPr>
            </a:br>
            <a:endParaRPr lang="en-US" sz="6000" b="1" dirty="0">
              <a:latin typeface="Arial" pitchFamily="34" charset="0"/>
            </a:endParaRPr>
          </a:p>
        </p:txBody>
      </p:sp>
      <p:sp>
        <p:nvSpPr>
          <p:cNvPr id="15363" name="Rectangle 3"/>
          <p:cNvSpPr>
            <a:spLocks noGrp="1" noChangeArrowheads="1"/>
          </p:cNvSpPr>
          <p:nvPr>
            <p:ph type="subTitle" idx="4294967295"/>
          </p:nvPr>
        </p:nvSpPr>
        <p:spPr>
          <a:xfrm>
            <a:off x="0" y="3124200"/>
            <a:ext cx="9220200" cy="3429000"/>
          </a:xfrm>
        </p:spPr>
        <p:txBody>
          <a:bodyPr rtlCol="0">
            <a:normAutofit/>
          </a:bodyPr>
          <a:lstStyle/>
          <a:p>
            <a:pPr marL="0" indent="0" algn="ctr">
              <a:buNone/>
              <a:defRPr/>
            </a:pPr>
            <a:r>
              <a:rPr lang="en-US" sz="2800" b="1" i="1" dirty="0">
                <a:solidFill>
                  <a:schemeClr val="bg1"/>
                </a:solidFill>
              </a:rPr>
              <a:t>Password Hashes and Salt</a:t>
            </a:r>
          </a:p>
          <a:p>
            <a:pPr marL="0" indent="0" algn="ctr">
              <a:buNone/>
              <a:defRPr/>
            </a:pPr>
            <a:endParaRPr lang="en-US" sz="2800" b="1" i="1" dirty="0">
              <a:solidFill>
                <a:schemeClr val="bg1"/>
              </a:solidFill>
            </a:endParaRPr>
          </a:p>
          <a:p>
            <a:pPr marL="0" indent="0" algn="l" fontAlgn="base">
              <a:buNone/>
            </a:pPr>
            <a:r>
              <a:rPr lang="en-US" sz="2400" b="1" i="1" dirty="0">
                <a:solidFill>
                  <a:schemeClr val="bg1"/>
                </a:solidFill>
              </a:rPr>
              <a:t>*Slides courtesy of Marc J Dupuis</a:t>
            </a:r>
          </a:p>
          <a:p>
            <a:pPr marL="0" indent="0" algn="l" fontAlgn="base">
              <a:buNone/>
            </a:pPr>
            <a:r>
              <a:rPr lang="en-US" sz="2400" b="1" i="1" dirty="0">
                <a:solidFill>
                  <a:schemeClr val="bg1"/>
                </a:solidFill>
                <a:effectLst/>
                <a:latin typeface="Segoe UI" panose="020B0502040204020203" pitchFamily="34" charset="0"/>
              </a:rPr>
              <a:t>University of Washington </a:t>
            </a:r>
            <a:r>
              <a:rPr lang="en-US" sz="2400" b="1" i="1" dirty="0" err="1">
                <a:solidFill>
                  <a:schemeClr val="bg1"/>
                </a:solidFill>
                <a:effectLst/>
                <a:latin typeface="Segoe UI" panose="020B0502040204020203" pitchFamily="34" charset="0"/>
              </a:rPr>
              <a:t>GenCyber</a:t>
            </a:r>
            <a:r>
              <a:rPr lang="en-US" sz="2400" b="1" i="1" dirty="0">
                <a:solidFill>
                  <a:schemeClr val="bg1"/>
                </a:solidFill>
                <a:effectLst/>
                <a:latin typeface="Segoe UI" panose="020B0502040204020203" pitchFamily="34" charset="0"/>
              </a:rPr>
              <a:t> Program</a:t>
            </a:r>
          </a:p>
          <a:p>
            <a:pPr marL="0" indent="0" algn="l" fontAlgn="base">
              <a:buNone/>
            </a:pPr>
            <a:r>
              <a:rPr lang="en-US" sz="2400" b="1" i="1" dirty="0">
                <a:solidFill>
                  <a:schemeClr val="bg1"/>
                </a:solidFill>
                <a:effectLst/>
                <a:latin typeface="Segoe UI" panose="020B0502040204020203" pitchFamily="34" charset="0"/>
                <a:hlinkClick r:id="rId3"/>
              </a:rPr>
              <a:t>https://gencyber.uwb.edu/</a:t>
            </a:r>
            <a:endParaRPr lang="en-US" sz="2400" b="1" i="1" dirty="0">
              <a:solidFill>
                <a:schemeClr val="bg1"/>
              </a:solidFill>
              <a:effectLst/>
              <a:latin typeface="Segoe UI" panose="020B0502040204020203" pitchFamily="34" charset="0"/>
            </a:endParaRPr>
          </a:p>
          <a:p>
            <a:pPr marL="0" indent="0">
              <a:buNone/>
              <a:defRPr/>
            </a:pPr>
            <a:endParaRPr lang="en-US" sz="2800" b="1" i="1" dirty="0">
              <a:solidFill>
                <a:schemeClr val="bg1"/>
              </a:solidFill>
            </a:endParaRPr>
          </a:p>
        </p:txBody>
      </p:sp>
    </p:spTree>
    <p:extLst>
      <p:ext uri="{BB962C8B-B14F-4D97-AF65-F5344CB8AC3E}">
        <p14:creationId xmlns:p14="http://schemas.microsoft.com/office/powerpoint/2010/main" val="3927697338"/>
      </p:ext>
    </p:extLst>
  </p:cSld>
  <p:clrMapOvr>
    <a:masterClrMapping/>
  </p:clrMapOvr>
  <mc:AlternateContent xmlns:mc="http://schemas.openxmlformats.org/markup-compatibility/2006" xmlns:p14="http://schemas.microsoft.com/office/powerpoint/2010/main">
    <mc:Choice Requires="p14">
      <p:transition spd="slow" p14:dur="2000" advTm="11594"/>
    </mc:Choice>
    <mc:Fallback xmlns="">
      <p:transition spd="slow" advTm="1159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E148-ED91-4243-82EC-F3194A017CD5}"/>
              </a:ext>
            </a:extLst>
          </p:cNvPr>
          <p:cNvSpPr>
            <a:spLocks noGrp="1"/>
          </p:cNvSpPr>
          <p:nvPr>
            <p:ph type="title"/>
          </p:nvPr>
        </p:nvSpPr>
        <p:spPr/>
        <p:txBody>
          <a:bodyPr/>
          <a:lstStyle/>
          <a:p>
            <a:r>
              <a:rPr lang="en-US" dirty="0"/>
              <a:t>Hashing, Part 2</a:t>
            </a:r>
          </a:p>
        </p:txBody>
      </p:sp>
      <p:pic>
        <p:nvPicPr>
          <p:cNvPr id="1026" name="Picture 2" descr="See the source image">
            <a:extLst>
              <a:ext uri="{FF2B5EF4-FFF2-40B4-BE49-F238E27FC236}">
                <a16:creationId xmlns:a16="http://schemas.microsoft.com/office/drawing/2014/main" id="{870795E8-30F5-478C-8D16-55EB61F2EF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199" y="1828800"/>
            <a:ext cx="7773601" cy="5263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010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CCB79-DA90-4FD7-BFC2-64079BFD5E95}"/>
              </a:ext>
            </a:extLst>
          </p:cNvPr>
          <p:cNvSpPr>
            <a:spLocks noGrp="1"/>
          </p:cNvSpPr>
          <p:nvPr>
            <p:ph type="title"/>
          </p:nvPr>
        </p:nvSpPr>
        <p:spPr>
          <a:xfrm>
            <a:off x="457200" y="457200"/>
            <a:ext cx="8229600" cy="1143000"/>
          </a:xfrm>
        </p:spPr>
        <p:txBody>
          <a:bodyPr/>
          <a:lstStyle/>
          <a:p>
            <a:r>
              <a:rPr lang="en-US" dirty="0"/>
              <a:t>Hashing, Part 3</a:t>
            </a:r>
          </a:p>
        </p:txBody>
      </p:sp>
      <p:sp>
        <p:nvSpPr>
          <p:cNvPr id="3" name="Content Placeholder 2">
            <a:extLst>
              <a:ext uri="{FF2B5EF4-FFF2-40B4-BE49-F238E27FC236}">
                <a16:creationId xmlns:a16="http://schemas.microsoft.com/office/drawing/2014/main" id="{91B206F3-78E2-4F6A-BA21-23A4AE308253}"/>
              </a:ext>
            </a:extLst>
          </p:cNvPr>
          <p:cNvSpPr>
            <a:spLocks noGrp="1"/>
          </p:cNvSpPr>
          <p:nvPr>
            <p:ph idx="1"/>
          </p:nvPr>
        </p:nvSpPr>
        <p:spPr>
          <a:xfrm>
            <a:off x="152400" y="1646237"/>
            <a:ext cx="8915400" cy="4525963"/>
          </a:xfrm>
        </p:spPr>
        <p:txBody>
          <a:bodyPr/>
          <a:lstStyle/>
          <a:p>
            <a:r>
              <a:rPr lang="en-US" dirty="0"/>
              <a:t>Passwords are hashed, they are not encrypted</a:t>
            </a:r>
          </a:p>
          <a:p>
            <a:r>
              <a:rPr lang="en-US" dirty="0"/>
              <a:t>When something is encrypted, it can be decrypted</a:t>
            </a:r>
          </a:p>
          <a:p>
            <a:r>
              <a:rPr lang="en-US" dirty="0"/>
              <a:t>Hashes cannot be decrypted</a:t>
            </a:r>
          </a:p>
        </p:txBody>
      </p:sp>
      <p:pic>
        <p:nvPicPr>
          <p:cNvPr id="2050" name="Picture 2" descr="See the source image">
            <a:extLst>
              <a:ext uri="{FF2B5EF4-FFF2-40B4-BE49-F238E27FC236}">
                <a16:creationId xmlns:a16="http://schemas.microsoft.com/office/drawing/2014/main" id="{0B63CB96-2942-4148-8ED3-768AB29D91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422087"/>
            <a:ext cx="5105400" cy="3435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87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FA98-0D6B-4179-8227-0ACE6DAF5475}"/>
              </a:ext>
            </a:extLst>
          </p:cNvPr>
          <p:cNvSpPr>
            <a:spLocks noGrp="1"/>
          </p:cNvSpPr>
          <p:nvPr>
            <p:ph type="title"/>
          </p:nvPr>
        </p:nvSpPr>
        <p:spPr/>
        <p:txBody>
          <a:bodyPr>
            <a:normAutofit fontScale="90000"/>
          </a:bodyPr>
          <a:lstStyle/>
          <a:p>
            <a:r>
              <a:rPr lang="en-US" dirty="0"/>
              <a:t>How Do You Log Back Into a System?</a:t>
            </a:r>
          </a:p>
        </p:txBody>
      </p:sp>
      <p:sp>
        <p:nvSpPr>
          <p:cNvPr id="3" name="Content Placeholder 2">
            <a:extLst>
              <a:ext uri="{FF2B5EF4-FFF2-40B4-BE49-F238E27FC236}">
                <a16:creationId xmlns:a16="http://schemas.microsoft.com/office/drawing/2014/main" id="{DC1D8A22-4FFD-4A66-A756-23EFB73FEE24}"/>
              </a:ext>
            </a:extLst>
          </p:cNvPr>
          <p:cNvSpPr>
            <a:spLocks noGrp="1"/>
          </p:cNvSpPr>
          <p:nvPr>
            <p:ph idx="1"/>
          </p:nvPr>
        </p:nvSpPr>
        <p:spPr>
          <a:xfrm>
            <a:off x="304800" y="1798637"/>
            <a:ext cx="8763000" cy="4525963"/>
          </a:xfrm>
        </p:spPr>
        <p:txBody>
          <a:bodyPr>
            <a:normAutofit/>
          </a:bodyPr>
          <a:lstStyle/>
          <a:p>
            <a:r>
              <a:rPr lang="en-US" dirty="0"/>
              <a:t>You enter the same password as before</a:t>
            </a:r>
          </a:p>
          <a:p>
            <a:r>
              <a:rPr lang="en-US" dirty="0"/>
              <a:t>It goes through the same hashing algorithm as before</a:t>
            </a:r>
          </a:p>
          <a:p>
            <a:r>
              <a:rPr lang="en-US" dirty="0"/>
              <a:t>It simply compares the new hash value with what was stored when you created your account</a:t>
            </a:r>
          </a:p>
          <a:p>
            <a:pPr lvl="1"/>
            <a:r>
              <a:rPr lang="en-US" dirty="0">
                <a:solidFill>
                  <a:srgbClr val="00B050"/>
                </a:solidFill>
              </a:rPr>
              <a:t>If they match, you are authenticated and logged in!</a:t>
            </a:r>
          </a:p>
          <a:p>
            <a:pPr lvl="1"/>
            <a:r>
              <a:rPr lang="en-US" dirty="0">
                <a:solidFill>
                  <a:srgbClr val="FF0000"/>
                </a:solidFill>
              </a:rPr>
              <a:t>If they DON’T match, you entered the wrong password.</a:t>
            </a:r>
          </a:p>
        </p:txBody>
      </p:sp>
    </p:spTree>
    <p:extLst>
      <p:ext uri="{BB962C8B-B14F-4D97-AF65-F5344CB8AC3E}">
        <p14:creationId xmlns:p14="http://schemas.microsoft.com/office/powerpoint/2010/main" val="147160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685800" y="457200"/>
            <a:ext cx="7772400" cy="1143000"/>
          </a:xfrm>
        </p:spPr>
        <p:txBody>
          <a:bodyPr/>
          <a:lstStyle/>
          <a:p>
            <a:pPr eaLnBrk="1" hangingPunct="1"/>
            <a:r>
              <a:rPr lang="en-US" altLang="en-US" dirty="0"/>
              <a:t>Password Cracking</a:t>
            </a:r>
          </a:p>
        </p:txBody>
      </p:sp>
      <p:sp>
        <p:nvSpPr>
          <p:cNvPr id="25604" name="Rectangle 3"/>
          <p:cNvSpPr>
            <a:spLocks noGrp="1" noChangeArrowheads="1"/>
          </p:cNvSpPr>
          <p:nvPr>
            <p:ph type="body" idx="1"/>
          </p:nvPr>
        </p:nvSpPr>
        <p:spPr>
          <a:xfrm>
            <a:off x="685800" y="1676400"/>
            <a:ext cx="7848600" cy="4419600"/>
          </a:xfrm>
        </p:spPr>
        <p:txBody>
          <a:bodyPr>
            <a:normAutofit/>
          </a:bodyPr>
          <a:lstStyle/>
          <a:p>
            <a:pPr eaLnBrk="1" hangingPunct="1"/>
            <a:r>
              <a:rPr lang="en-US" altLang="en-US" sz="2800" dirty="0"/>
              <a:t>It’s too easy to do</a:t>
            </a:r>
          </a:p>
          <a:p>
            <a:pPr eaLnBrk="1" hangingPunct="1"/>
            <a:r>
              <a:rPr lang="en-US" altLang="en-US" sz="2800" dirty="0"/>
              <a:t>Passwords as security tools are problematic</a:t>
            </a:r>
          </a:p>
          <a:p>
            <a:pPr eaLnBrk="1" hangingPunct="1"/>
            <a:r>
              <a:rPr lang="en-US" altLang="en-US" sz="2800" dirty="0"/>
              <a:t>Example password cracking tools:</a:t>
            </a:r>
            <a:endParaRPr lang="en-US" altLang="en-US" sz="2800" dirty="0">
              <a:hlinkClick r:id="rId2"/>
            </a:endParaRPr>
          </a:p>
          <a:p>
            <a:pPr lvl="1" eaLnBrk="1" hangingPunct="1"/>
            <a:r>
              <a:rPr lang="en-US" altLang="en-US" sz="2400" dirty="0"/>
              <a:t>L0phtCrack</a:t>
            </a:r>
          </a:p>
          <a:p>
            <a:pPr lvl="1" eaLnBrk="1" hangingPunct="1"/>
            <a:r>
              <a:rPr lang="en-US" altLang="en-US" sz="2400" dirty="0"/>
              <a:t>John the Ripper</a:t>
            </a:r>
          </a:p>
          <a:p>
            <a:pPr lvl="1" eaLnBrk="1" hangingPunct="1"/>
            <a:r>
              <a:rPr lang="en-US" altLang="en-US" sz="2400" dirty="0" err="1"/>
              <a:t>Ophcrack</a:t>
            </a:r>
            <a:r>
              <a:rPr lang="en-US" altLang="en-US" sz="2400" dirty="0"/>
              <a:t> </a:t>
            </a:r>
          </a:p>
          <a:p>
            <a:pPr lvl="1" eaLnBrk="1" hangingPunct="1">
              <a:buFontTx/>
              <a:buNone/>
            </a:pPr>
            <a:endParaRPr lang="en-US" altLang="en-US" sz="2400" dirty="0"/>
          </a:p>
          <a:p>
            <a:pPr lvl="1" eaLnBrk="1" hangingPunct="1">
              <a:buFontTx/>
              <a:buNone/>
            </a:pPr>
            <a:endParaRPr lang="en-US" altLang="en-US" sz="2400" dirty="0"/>
          </a:p>
          <a:p>
            <a:pPr lvl="1" eaLnBrk="1" hangingPunct="1">
              <a:buFontTx/>
              <a:buNone/>
            </a:pPr>
            <a:r>
              <a:rPr lang="en-US" altLang="en-US" sz="2400" dirty="0"/>
              <a:t>http://www.securityfocus.com/infocus/1192</a:t>
            </a:r>
          </a:p>
        </p:txBody>
      </p:sp>
    </p:spTree>
    <p:extLst>
      <p:ext uri="{BB962C8B-B14F-4D97-AF65-F5344CB8AC3E}">
        <p14:creationId xmlns:p14="http://schemas.microsoft.com/office/powerpoint/2010/main" val="338380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ltLang="en-US"/>
              <a:t>Password Management</a:t>
            </a:r>
          </a:p>
        </p:txBody>
      </p:sp>
      <p:sp>
        <p:nvSpPr>
          <p:cNvPr id="243715" name="Rectangle 3"/>
          <p:cNvSpPr>
            <a:spLocks noGrp="1" noChangeArrowheads="1"/>
          </p:cNvSpPr>
          <p:nvPr>
            <p:ph type="body" idx="1"/>
          </p:nvPr>
        </p:nvSpPr>
        <p:spPr/>
        <p:txBody>
          <a:bodyPr>
            <a:normAutofit/>
          </a:bodyPr>
          <a:lstStyle/>
          <a:p>
            <a:pPr>
              <a:lnSpc>
                <a:spcPct val="90000"/>
              </a:lnSpc>
            </a:pPr>
            <a:r>
              <a:rPr lang="en-US" altLang="en-US" sz="2800" dirty="0"/>
              <a:t>Protect password files</a:t>
            </a:r>
          </a:p>
          <a:p>
            <a:pPr lvl="2">
              <a:lnSpc>
                <a:spcPct val="90000"/>
              </a:lnSpc>
            </a:pPr>
            <a:r>
              <a:rPr lang="en-US" altLang="en-US" sz="2000" dirty="0"/>
              <a:t>Password files accessible</a:t>
            </a:r>
          </a:p>
          <a:p>
            <a:pPr lvl="2">
              <a:lnSpc>
                <a:spcPct val="90000"/>
              </a:lnSpc>
            </a:pPr>
            <a:r>
              <a:rPr lang="en-US" altLang="en-US" sz="2000" dirty="0"/>
              <a:t>Memory dump can acquire it</a:t>
            </a:r>
          </a:p>
          <a:p>
            <a:pPr lvl="2">
              <a:lnSpc>
                <a:spcPct val="90000"/>
              </a:lnSpc>
            </a:pPr>
            <a:r>
              <a:rPr lang="en-US" altLang="en-US" sz="2000" dirty="0"/>
              <a:t>Available from backups</a:t>
            </a:r>
          </a:p>
          <a:p>
            <a:pPr>
              <a:lnSpc>
                <a:spcPct val="90000"/>
              </a:lnSpc>
            </a:pPr>
            <a:r>
              <a:rPr lang="en-US" altLang="en-US" sz="2800" dirty="0"/>
              <a:t>System protection</a:t>
            </a:r>
          </a:p>
          <a:p>
            <a:pPr lvl="2">
              <a:lnSpc>
                <a:spcPct val="90000"/>
              </a:lnSpc>
            </a:pPr>
            <a:r>
              <a:rPr lang="en-US" altLang="en-US" sz="2000" dirty="0"/>
              <a:t>Encryption</a:t>
            </a:r>
          </a:p>
          <a:p>
            <a:pPr lvl="2">
              <a:lnSpc>
                <a:spcPct val="90000"/>
              </a:lnSpc>
            </a:pPr>
            <a:r>
              <a:rPr lang="en-US" altLang="en-US" sz="2000" dirty="0"/>
              <a:t>Salt (UNIX)</a:t>
            </a:r>
          </a:p>
          <a:p>
            <a:pPr>
              <a:lnSpc>
                <a:spcPct val="90000"/>
              </a:lnSpc>
            </a:pPr>
            <a:r>
              <a:rPr lang="en-US" altLang="en-US" sz="2800" dirty="0"/>
              <a:t>User protection</a:t>
            </a:r>
          </a:p>
          <a:p>
            <a:pPr lvl="2">
              <a:lnSpc>
                <a:spcPct val="90000"/>
              </a:lnSpc>
            </a:pPr>
            <a:r>
              <a:rPr lang="en-US" altLang="en-US" sz="2000" dirty="0"/>
              <a:t>Change frequently</a:t>
            </a:r>
          </a:p>
          <a:p>
            <a:pPr lvl="2">
              <a:lnSpc>
                <a:spcPct val="90000"/>
              </a:lnSpc>
            </a:pPr>
            <a:r>
              <a:rPr lang="en-US" altLang="en-US" sz="2000" dirty="0"/>
              <a:t>Use characters</a:t>
            </a:r>
          </a:p>
          <a:p>
            <a:pPr lvl="2">
              <a:lnSpc>
                <a:spcPct val="90000"/>
              </a:lnSpc>
            </a:pPr>
            <a:r>
              <a:rPr lang="en-US" altLang="en-US" sz="2000" dirty="0"/>
              <a:t>Avoid names, words—use password phrases</a:t>
            </a:r>
          </a:p>
          <a:p>
            <a:pPr lvl="2">
              <a:lnSpc>
                <a:spcPct val="90000"/>
              </a:lnSpc>
            </a:pPr>
            <a:r>
              <a:rPr lang="en-US" altLang="en-US" sz="2000" dirty="0"/>
              <a:t>Don’t write it down or tell anyone</a:t>
            </a:r>
          </a:p>
          <a:p>
            <a:pPr lvl="2">
              <a:lnSpc>
                <a:spcPct val="90000"/>
              </a:lnSpc>
            </a:pPr>
            <a:endParaRPr lang="en-US" altLang="en-US" sz="2000" dirty="0"/>
          </a:p>
          <a:p>
            <a:pPr lvl="2">
              <a:lnSpc>
                <a:spcPct val="90000"/>
              </a:lnSpc>
            </a:pPr>
            <a:endParaRPr lang="en-US" altLang="en-US" sz="2000" dirty="0"/>
          </a:p>
        </p:txBody>
      </p:sp>
      <p:pic>
        <p:nvPicPr>
          <p:cNvPr id="14338" name="Picture 2" descr="C:\Users\marcjd\AppData\Local\Microsoft\Windows\Temporary Internet Files\Content.IE5\TLXBT3U2\MC90005627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0046" y="1905000"/>
            <a:ext cx="2805761"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313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ltLang="en-US" dirty="0"/>
              <a:t>Password Managers</a:t>
            </a:r>
          </a:p>
        </p:txBody>
      </p:sp>
      <p:sp>
        <p:nvSpPr>
          <p:cNvPr id="243715" name="Rectangle 3"/>
          <p:cNvSpPr>
            <a:spLocks noGrp="1" noChangeArrowheads="1"/>
          </p:cNvSpPr>
          <p:nvPr>
            <p:ph type="body" idx="1"/>
          </p:nvPr>
        </p:nvSpPr>
        <p:spPr>
          <a:xfrm>
            <a:off x="457200" y="1798637"/>
            <a:ext cx="8229600" cy="2773363"/>
          </a:xfrm>
        </p:spPr>
        <p:txBody>
          <a:bodyPr>
            <a:normAutofit/>
          </a:bodyPr>
          <a:lstStyle/>
          <a:p>
            <a:pPr marL="571500" indent="-457200">
              <a:lnSpc>
                <a:spcPct val="90000"/>
              </a:lnSpc>
            </a:pPr>
            <a:r>
              <a:rPr lang="en-US" altLang="en-US" sz="2800" dirty="0"/>
              <a:t>Lots of free options</a:t>
            </a:r>
          </a:p>
          <a:p>
            <a:pPr marL="571500" indent="-457200">
              <a:lnSpc>
                <a:spcPct val="90000"/>
              </a:lnSpc>
            </a:pPr>
            <a:r>
              <a:rPr lang="en-US" altLang="en-US" sz="2800" dirty="0"/>
              <a:t>You create a single long and unique password</a:t>
            </a:r>
          </a:p>
          <a:p>
            <a:pPr marL="571500" indent="-457200">
              <a:lnSpc>
                <a:spcPct val="90000"/>
              </a:lnSpc>
            </a:pPr>
            <a:r>
              <a:rPr lang="en-US" altLang="en-US" sz="2800" dirty="0"/>
              <a:t>That password becomes the key to all of your other passwords</a:t>
            </a:r>
          </a:p>
          <a:p>
            <a:pPr marL="571500" indent="-457200">
              <a:lnSpc>
                <a:spcPct val="90000"/>
              </a:lnSpc>
            </a:pPr>
            <a:r>
              <a:rPr lang="en-US" altLang="en-US" sz="2800" dirty="0"/>
              <a:t>Make it easy to create random, strong, long, and unique passwords for every website or system</a:t>
            </a:r>
          </a:p>
          <a:p>
            <a:pPr marL="571500" indent="-457200">
              <a:lnSpc>
                <a:spcPct val="90000"/>
              </a:lnSpc>
            </a:pPr>
            <a:endParaRPr lang="en-US" altLang="en-US" sz="2800" dirty="0"/>
          </a:p>
        </p:txBody>
      </p:sp>
      <p:sp>
        <p:nvSpPr>
          <p:cNvPr id="2" name="TextBox 1">
            <a:extLst>
              <a:ext uri="{FF2B5EF4-FFF2-40B4-BE49-F238E27FC236}">
                <a16:creationId xmlns:a16="http://schemas.microsoft.com/office/drawing/2014/main" id="{37C546E4-8DF7-4D6A-B047-396E154C7E78}"/>
              </a:ext>
            </a:extLst>
          </p:cNvPr>
          <p:cNvSpPr txBox="1"/>
          <p:nvPr/>
        </p:nvSpPr>
        <p:spPr>
          <a:xfrm>
            <a:off x="990600" y="4890773"/>
            <a:ext cx="7162800" cy="1421928"/>
          </a:xfrm>
          <a:prstGeom prst="rect">
            <a:avLst/>
          </a:prstGeom>
          <a:noFill/>
        </p:spPr>
        <p:txBody>
          <a:bodyPr wrap="square" numCol="2" rtlCol="0">
            <a:spAutoFit/>
          </a:bodyPr>
          <a:lstStyle/>
          <a:p>
            <a:pPr marL="114300" indent="0">
              <a:lnSpc>
                <a:spcPct val="90000"/>
              </a:lnSpc>
              <a:buNone/>
            </a:pPr>
            <a:r>
              <a:rPr lang="en-US" altLang="en-US" sz="3200" dirty="0" err="1"/>
              <a:t>BitWarden</a:t>
            </a:r>
            <a:endParaRPr lang="en-US" altLang="en-US" sz="3200" dirty="0"/>
          </a:p>
          <a:p>
            <a:pPr marL="114300" indent="0">
              <a:lnSpc>
                <a:spcPct val="90000"/>
              </a:lnSpc>
              <a:buNone/>
            </a:pPr>
            <a:r>
              <a:rPr lang="en-US" altLang="en-US" sz="3200" dirty="0"/>
              <a:t>LastPass</a:t>
            </a:r>
          </a:p>
          <a:p>
            <a:pPr marL="114300" indent="0">
              <a:lnSpc>
                <a:spcPct val="90000"/>
              </a:lnSpc>
              <a:buNone/>
            </a:pPr>
            <a:r>
              <a:rPr lang="en-US" altLang="en-US" sz="3200" dirty="0"/>
              <a:t>KeePass</a:t>
            </a:r>
          </a:p>
          <a:p>
            <a:pPr marL="114300" indent="0">
              <a:lnSpc>
                <a:spcPct val="90000"/>
              </a:lnSpc>
              <a:buNone/>
            </a:pPr>
            <a:r>
              <a:rPr lang="en-US" altLang="en-US" sz="3200" dirty="0" err="1"/>
              <a:t>Roboform</a:t>
            </a:r>
            <a:endParaRPr lang="en-US" altLang="en-US" sz="3200" dirty="0"/>
          </a:p>
          <a:p>
            <a:pPr marL="114300" indent="0">
              <a:lnSpc>
                <a:spcPct val="90000"/>
              </a:lnSpc>
              <a:buNone/>
            </a:pPr>
            <a:r>
              <a:rPr lang="en-US" altLang="en-US" sz="3200" dirty="0"/>
              <a:t>1Password</a:t>
            </a:r>
          </a:p>
          <a:p>
            <a:pPr marL="114300" indent="0">
              <a:lnSpc>
                <a:spcPct val="90000"/>
              </a:lnSpc>
              <a:buNone/>
            </a:pPr>
            <a:r>
              <a:rPr lang="en-US" altLang="en-US" sz="3200" dirty="0" err="1"/>
              <a:t>Dashlane</a:t>
            </a:r>
            <a:endParaRPr lang="en-US" altLang="en-US" sz="3200" dirty="0"/>
          </a:p>
        </p:txBody>
      </p:sp>
    </p:spTree>
    <p:extLst>
      <p:ext uri="{BB962C8B-B14F-4D97-AF65-F5344CB8AC3E}">
        <p14:creationId xmlns:p14="http://schemas.microsoft.com/office/powerpoint/2010/main" val="1523532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5282" y="834068"/>
            <a:ext cx="8560118" cy="689932"/>
          </a:xfrm>
          <a:prstGeom prst="rect">
            <a:avLst/>
          </a:prstGeom>
        </p:spPr>
        <p:txBody>
          <a:bodyPr vert="horz" wrap="square" lIns="0" tIns="12700" rIns="0" bIns="0" rtlCol="0">
            <a:spAutoFit/>
          </a:bodyPr>
          <a:lstStyle/>
          <a:p>
            <a:pPr marL="12700">
              <a:lnSpc>
                <a:spcPct val="100000"/>
              </a:lnSpc>
              <a:spcBef>
                <a:spcPts val="100"/>
              </a:spcBef>
            </a:pPr>
            <a:r>
              <a:rPr lang="en-US" spc="-80"/>
              <a:t>Hashing Example</a:t>
            </a:r>
            <a:endParaRPr lang="en-US" spc="-60" dirty="0"/>
          </a:p>
        </p:txBody>
      </p:sp>
      <p:sp>
        <p:nvSpPr>
          <p:cNvPr id="3" name="object 3"/>
          <p:cNvSpPr txBox="1"/>
          <p:nvPr/>
        </p:nvSpPr>
        <p:spPr>
          <a:xfrm>
            <a:off x="812482" y="1920797"/>
            <a:ext cx="8255318" cy="2215991"/>
          </a:xfrm>
          <a:prstGeom prst="rect">
            <a:avLst/>
          </a:prstGeom>
        </p:spPr>
        <p:txBody>
          <a:bodyPr vert="horz" wrap="square" lIns="0" tIns="48260" rIns="0" bIns="0" rtlCol="0">
            <a:spAutoFit/>
          </a:bodyPr>
          <a:lstStyle/>
          <a:p>
            <a:pPr marL="355600" indent="-342900">
              <a:lnSpc>
                <a:spcPct val="100000"/>
              </a:lnSpc>
              <a:spcBef>
                <a:spcPts val="1610"/>
              </a:spcBef>
              <a:buFont typeface="Arial" panose="020B0604020202020204" pitchFamily="34" charset="0"/>
              <a:buChar char="•"/>
            </a:pPr>
            <a:r>
              <a:rPr lang="en-US" sz="2400" spc="-20">
                <a:solidFill>
                  <a:srgbClr val="174576"/>
                </a:solidFill>
                <a:latin typeface="Gill Sans MT"/>
                <a:cs typeface="Gill Sans MT"/>
              </a:rPr>
              <a:t>Simple </a:t>
            </a:r>
            <a:r>
              <a:rPr lang="en-US" sz="2400" spc="-5">
                <a:solidFill>
                  <a:srgbClr val="174576"/>
                </a:solidFill>
                <a:latin typeface="Gill Sans MT"/>
                <a:cs typeface="Gill Sans MT"/>
              </a:rPr>
              <a:t>(and </a:t>
            </a:r>
            <a:r>
              <a:rPr lang="en-US" sz="2400" spc="-50">
                <a:solidFill>
                  <a:srgbClr val="174576"/>
                </a:solidFill>
                <a:latin typeface="Gill Sans MT"/>
                <a:cs typeface="Gill Sans MT"/>
              </a:rPr>
              <a:t>terrible, from </a:t>
            </a:r>
            <a:r>
              <a:rPr lang="en-US" sz="2400">
                <a:solidFill>
                  <a:srgbClr val="174576"/>
                </a:solidFill>
                <a:latin typeface="Gill Sans MT"/>
                <a:cs typeface="Gill Sans MT"/>
              </a:rPr>
              <a:t>a </a:t>
            </a:r>
            <a:r>
              <a:rPr lang="en-US" sz="2400" spc="-55">
                <a:solidFill>
                  <a:srgbClr val="174576"/>
                </a:solidFill>
                <a:latin typeface="Gill Sans MT"/>
                <a:cs typeface="Gill Sans MT"/>
              </a:rPr>
              <a:t>security </a:t>
            </a:r>
            <a:r>
              <a:rPr lang="en-US" sz="2400" spc="-30">
                <a:solidFill>
                  <a:srgbClr val="174576"/>
                </a:solidFill>
                <a:latin typeface="Gill Sans MT"/>
                <a:cs typeface="Gill Sans MT"/>
              </a:rPr>
              <a:t>perspective) </a:t>
            </a:r>
            <a:r>
              <a:rPr lang="en-US" sz="2400" spc="-15">
                <a:solidFill>
                  <a:srgbClr val="174576"/>
                </a:solidFill>
                <a:latin typeface="Gill Sans MT"/>
                <a:cs typeface="Gill Sans MT"/>
              </a:rPr>
              <a:t>example</a:t>
            </a:r>
            <a:endParaRPr lang="en-US" sz="2400">
              <a:latin typeface="Gill Sans MT"/>
              <a:cs typeface="Gill Sans MT"/>
            </a:endParaRPr>
          </a:p>
          <a:p>
            <a:pPr marL="704850" indent="-342900">
              <a:lnSpc>
                <a:spcPct val="100000"/>
              </a:lnSpc>
              <a:spcBef>
                <a:spcPts val="254"/>
              </a:spcBef>
              <a:buFont typeface="Arial" panose="020B0604020202020204" pitchFamily="34" charset="0"/>
              <a:buChar char="•"/>
              <a:tabLst>
                <a:tab pos="697865" algn="l"/>
              </a:tabLst>
            </a:pPr>
            <a:r>
              <a:rPr lang="en-US" sz="2400" spc="-35">
                <a:solidFill>
                  <a:srgbClr val="174576"/>
                </a:solidFill>
                <a:latin typeface="Gill Sans MT"/>
                <a:cs typeface="Gill Sans MT"/>
              </a:rPr>
              <a:t>Assign </a:t>
            </a:r>
            <a:r>
              <a:rPr lang="en-US" sz="2400" spc="-20">
                <a:solidFill>
                  <a:srgbClr val="174576"/>
                </a:solidFill>
                <a:latin typeface="Gill Sans MT"/>
                <a:cs typeface="Gill Sans MT"/>
              </a:rPr>
              <a:t>each </a:t>
            </a:r>
            <a:r>
              <a:rPr lang="en-US" sz="2400" spc="-45">
                <a:solidFill>
                  <a:srgbClr val="174576"/>
                </a:solidFill>
                <a:latin typeface="Gill Sans MT"/>
                <a:cs typeface="Gill Sans MT"/>
              </a:rPr>
              <a:t>character </a:t>
            </a:r>
            <a:r>
              <a:rPr lang="en-US" sz="2400">
                <a:solidFill>
                  <a:srgbClr val="174576"/>
                </a:solidFill>
                <a:latin typeface="Gill Sans MT"/>
                <a:cs typeface="Gill Sans MT"/>
              </a:rPr>
              <a:t>a </a:t>
            </a:r>
            <a:r>
              <a:rPr lang="en-US" sz="2400" spc="-30">
                <a:solidFill>
                  <a:srgbClr val="174576"/>
                </a:solidFill>
                <a:latin typeface="Gill Sans MT"/>
                <a:cs typeface="Gill Sans MT"/>
              </a:rPr>
              <a:t>number </a:t>
            </a:r>
            <a:r>
              <a:rPr lang="en-US" sz="2400" spc="-20">
                <a:solidFill>
                  <a:srgbClr val="174576"/>
                </a:solidFill>
                <a:latin typeface="Gill Sans MT"/>
                <a:cs typeface="Gill Sans MT"/>
              </a:rPr>
              <a:t>(e.g. </a:t>
            </a:r>
            <a:r>
              <a:rPr lang="en-US" sz="2400" spc="-65">
                <a:solidFill>
                  <a:srgbClr val="174576"/>
                </a:solidFill>
                <a:latin typeface="Gill Sans MT"/>
                <a:cs typeface="Gill Sans MT"/>
              </a:rPr>
              <a:t>its </a:t>
            </a:r>
            <a:r>
              <a:rPr lang="en-US" sz="2400" spc="-20">
                <a:solidFill>
                  <a:srgbClr val="174576"/>
                </a:solidFill>
                <a:latin typeface="Gill Sans MT"/>
                <a:cs typeface="Gill Sans MT"/>
              </a:rPr>
              <a:t>place </a:t>
            </a:r>
            <a:r>
              <a:rPr lang="en-US" sz="2400" spc="-45">
                <a:solidFill>
                  <a:srgbClr val="174576"/>
                </a:solidFill>
                <a:latin typeface="Gill Sans MT"/>
                <a:cs typeface="Gill Sans MT"/>
              </a:rPr>
              <a:t>in </a:t>
            </a:r>
            <a:r>
              <a:rPr lang="en-US" sz="2400" spc="-30">
                <a:solidFill>
                  <a:srgbClr val="174576"/>
                </a:solidFill>
                <a:latin typeface="Gill Sans MT"/>
                <a:cs typeface="Gill Sans MT"/>
              </a:rPr>
              <a:t>the</a:t>
            </a:r>
            <a:r>
              <a:rPr lang="en-US" sz="2400" spc="95">
                <a:solidFill>
                  <a:srgbClr val="174576"/>
                </a:solidFill>
                <a:latin typeface="Gill Sans MT"/>
                <a:cs typeface="Gill Sans MT"/>
              </a:rPr>
              <a:t> </a:t>
            </a:r>
            <a:r>
              <a:rPr lang="en-US" sz="2400" spc="-15">
                <a:solidFill>
                  <a:srgbClr val="174576"/>
                </a:solidFill>
                <a:latin typeface="Gill Sans MT"/>
                <a:cs typeface="Gill Sans MT"/>
              </a:rPr>
              <a:t>alphabet)</a:t>
            </a:r>
            <a:endParaRPr lang="en-US" sz="2400">
              <a:latin typeface="Gill Sans MT"/>
              <a:cs typeface="Gill Sans MT"/>
            </a:endParaRPr>
          </a:p>
          <a:p>
            <a:pPr marL="704850" indent="-342900">
              <a:lnSpc>
                <a:spcPct val="100000"/>
              </a:lnSpc>
              <a:spcBef>
                <a:spcPts val="270"/>
              </a:spcBef>
              <a:buFont typeface="Arial" panose="020B0604020202020204" pitchFamily="34" charset="0"/>
              <a:buChar char="•"/>
              <a:tabLst>
                <a:tab pos="697865" algn="l"/>
              </a:tabLst>
            </a:pPr>
            <a:r>
              <a:rPr lang="en-US" sz="2400" spc="-30">
                <a:solidFill>
                  <a:srgbClr val="174576"/>
                </a:solidFill>
                <a:latin typeface="Gill Sans MT"/>
                <a:cs typeface="Gill Sans MT"/>
              </a:rPr>
              <a:t>Hash </a:t>
            </a:r>
            <a:r>
              <a:rPr lang="en-US" sz="2400">
                <a:solidFill>
                  <a:srgbClr val="174576"/>
                </a:solidFill>
                <a:latin typeface="Gill Sans MT"/>
                <a:cs typeface="Gill Sans MT"/>
              </a:rPr>
              <a:t>a </a:t>
            </a:r>
            <a:r>
              <a:rPr lang="en-US" sz="2400" spc="-50">
                <a:solidFill>
                  <a:srgbClr val="174576"/>
                </a:solidFill>
                <a:latin typeface="Gill Sans MT"/>
                <a:cs typeface="Gill Sans MT"/>
              </a:rPr>
              <a:t>string </a:t>
            </a:r>
            <a:r>
              <a:rPr lang="en-US" sz="2400" spc="-30">
                <a:solidFill>
                  <a:srgbClr val="174576"/>
                </a:solidFill>
                <a:latin typeface="Gill Sans MT"/>
                <a:cs typeface="Gill Sans MT"/>
              </a:rPr>
              <a:t>(word) by </a:t>
            </a:r>
            <a:r>
              <a:rPr lang="en-US" sz="2400" spc="-25">
                <a:solidFill>
                  <a:srgbClr val="174576"/>
                </a:solidFill>
                <a:latin typeface="Gill Sans MT"/>
                <a:cs typeface="Gill Sans MT"/>
              </a:rPr>
              <a:t>summing </a:t>
            </a:r>
            <a:r>
              <a:rPr lang="en-US" sz="2400" spc="-45">
                <a:solidFill>
                  <a:srgbClr val="174576"/>
                </a:solidFill>
                <a:latin typeface="Gill Sans MT"/>
                <a:cs typeface="Gill Sans MT"/>
              </a:rPr>
              <a:t>all </a:t>
            </a:r>
            <a:r>
              <a:rPr lang="en-US" sz="2400" spc="-20">
                <a:solidFill>
                  <a:srgbClr val="174576"/>
                </a:solidFill>
                <a:latin typeface="Gill Sans MT"/>
                <a:cs typeface="Gill Sans MT"/>
              </a:rPr>
              <a:t>of </a:t>
            </a:r>
            <a:r>
              <a:rPr lang="en-US" sz="2400" spc="-30">
                <a:solidFill>
                  <a:srgbClr val="174576"/>
                </a:solidFill>
                <a:latin typeface="Gill Sans MT"/>
                <a:cs typeface="Gill Sans MT"/>
              </a:rPr>
              <a:t>the</a:t>
            </a:r>
            <a:r>
              <a:rPr lang="en-US" sz="2400" spc="210">
                <a:solidFill>
                  <a:srgbClr val="174576"/>
                </a:solidFill>
                <a:latin typeface="Gill Sans MT"/>
                <a:cs typeface="Gill Sans MT"/>
              </a:rPr>
              <a:t> </a:t>
            </a:r>
            <a:r>
              <a:rPr lang="en-US" sz="2400" spc="-25">
                <a:solidFill>
                  <a:srgbClr val="174576"/>
                </a:solidFill>
                <a:latin typeface="Gill Sans MT"/>
                <a:cs typeface="Gill Sans MT"/>
              </a:rPr>
              <a:t>numbers</a:t>
            </a:r>
            <a:endParaRPr lang="en-US" sz="2400">
              <a:latin typeface="Gill Sans MT"/>
              <a:cs typeface="Gill Sans MT"/>
            </a:endParaRPr>
          </a:p>
          <a:p>
            <a:pPr marL="704850" indent="-342900">
              <a:lnSpc>
                <a:spcPct val="100000"/>
              </a:lnSpc>
              <a:spcBef>
                <a:spcPts val="270"/>
              </a:spcBef>
              <a:buFont typeface="Arial" panose="020B0604020202020204" pitchFamily="34" charset="0"/>
              <a:buChar char="•"/>
              <a:tabLst>
                <a:tab pos="697865" algn="l"/>
              </a:tabLst>
            </a:pPr>
            <a:r>
              <a:rPr lang="en-US" sz="2400" spc="-50">
                <a:solidFill>
                  <a:srgbClr val="174576"/>
                </a:solidFill>
                <a:latin typeface="Gill Sans MT"/>
                <a:cs typeface="Gill Sans MT"/>
              </a:rPr>
              <a:t>“Password”</a:t>
            </a:r>
            <a:r>
              <a:rPr lang="en-US" sz="2400" spc="-170">
                <a:solidFill>
                  <a:srgbClr val="174576"/>
                </a:solidFill>
                <a:latin typeface="Gill Sans MT"/>
                <a:cs typeface="Gill Sans MT"/>
              </a:rPr>
              <a:t> </a:t>
            </a:r>
            <a:r>
              <a:rPr lang="en-US" sz="2400" spc="65">
                <a:solidFill>
                  <a:srgbClr val="174576"/>
                </a:solidFill>
                <a:latin typeface="Gill Sans MT"/>
                <a:cs typeface="Gill Sans MT"/>
              </a:rPr>
              <a:t>-&gt;</a:t>
            </a:r>
            <a:r>
              <a:rPr lang="en-US" sz="2400" spc="-5">
                <a:solidFill>
                  <a:srgbClr val="174576"/>
                </a:solidFill>
                <a:latin typeface="Gill Sans MT"/>
                <a:cs typeface="Gill Sans MT"/>
              </a:rPr>
              <a:t> </a:t>
            </a:r>
            <a:r>
              <a:rPr lang="en-US" sz="2400">
                <a:solidFill>
                  <a:srgbClr val="174576"/>
                </a:solidFill>
                <a:latin typeface="Gill Sans MT"/>
                <a:cs typeface="Gill Sans MT"/>
              </a:rPr>
              <a:t>16</a:t>
            </a:r>
            <a:r>
              <a:rPr lang="en-US" sz="2400" spc="-5">
                <a:solidFill>
                  <a:srgbClr val="174576"/>
                </a:solidFill>
                <a:latin typeface="Gill Sans MT"/>
                <a:cs typeface="Gill Sans MT"/>
              </a:rPr>
              <a:t> </a:t>
            </a:r>
            <a:r>
              <a:rPr lang="en-US" sz="2400" spc="150">
                <a:solidFill>
                  <a:srgbClr val="174576"/>
                </a:solidFill>
                <a:latin typeface="Gill Sans MT"/>
                <a:cs typeface="Gill Sans MT"/>
              </a:rPr>
              <a:t>+</a:t>
            </a:r>
            <a:r>
              <a:rPr lang="en-US" sz="2400" spc="-5">
                <a:solidFill>
                  <a:srgbClr val="174576"/>
                </a:solidFill>
                <a:latin typeface="Gill Sans MT"/>
                <a:cs typeface="Gill Sans MT"/>
              </a:rPr>
              <a:t> </a:t>
            </a:r>
            <a:r>
              <a:rPr lang="en-US" sz="2400">
                <a:solidFill>
                  <a:srgbClr val="174576"/>
                </a:solidFill>
                <a:latin typeface="Gill Sans MT"/>
                <a:cs typeface="Gill Sans MT"/>
              </a:rPr>
              <a:t>1</a:t>
            </a:r>
            <a:r>
              <a:rPr lang="en-US" sz="2400" spc="-10">
                <a:solidFill>
                  <a:srgbClr val="174576"/>
                </a:solidFill>
                <a:latin typeface="Gill Sans MT"/>
                <a:cs typeface="Gill Sans MT"/>
              </a:rPr>
              <a:t> </a:t>
            </a:r>
            <a:r>
              <a:rPr lang="en-US" sz="2400" spc="150">
                <a:solidFill>
                  <a:srgbClr val="174576"/>
                </a:solidFill>
                <a:latin typeface="Gill Sans MT"/>
                <a:cs typeface="Gill Sans MT"/>
              </a:rPr>
              <a:t>+</a:t>
            </a:r>
            <a:r>
              <a:rPr lang="en-US" sz="2400">
                <a:solidFill>
                  <a:srgbClr val="174576"/>
                </a:solidFill>
                <a:latin typeface="Gill Sans MT"/>
                <a:cs typeface="Gill Sans MT"/>
              </a:rPr>
              <a:t> 19</a:t>
            </a:r>
            <a:r>
              <a:rPr lang="en-US" sz="2400" spc="-10">
                <a:solidFill>
                  <a:srgbClr val="174576"/>
                </a:solidFill>
                <a:latin typeface="Gill Sans MT"/>
                <a:cs typeface="Gill Sans MT"/>
              </a:rPr>
              <a:t> </a:t>
            </a:r>
            <a:r>
              <a:rPr lang="en-US" sz="2400" spc="150">
                <a:solidFill>
                  <a:srgbClr val="174576"/>
                </a:solidFill>
                <a:latin typeface="Gill Sans MT"/>
                <a:cs typeface="Gill Sans MT"/>
              </a:rPr>
              <a:t>+</a:t>
            </a:r>
            <a:r>
              <a:rPr lang="en-US" sz="2400" spc="-5">
                <a:solidFill>
                  <a:srgbClr val="174576"/>
                </a:solidFill>
                <a:latin typeface="Gill Sans MT"/>
                <a:cs typeface="Gill Sans MT"/>
              </a:rPr>
              <a:t> </a:t>
            </a:r>
            <a:r>
              <a:rPr lang="en-US" sz="2400">
                <a:solidFill>
                  <a:srgbClr val="174576"/>
                </a:solidFill>
                <a:latin typeface="Gill Sans MT"/>
                <a:cs typeface="Gill Sans MT"/>
              </a:rPr>
              <a:t>19</a:t>
            </a:r>
            <a:r>
              <a:rPr lang="en-US" sz="2400" spc="-10">
                <a:solidFill>
                  <a:srgbClr val="174576"/>
                </a:solidFill>
                <a:latin typeface="Gill Sans MT"/>
                <a:cs typeface="Gill Sans MT"/>
              </a:rPr>
              <a:t> </a:t>
            </a:r>
            <a:r>
              <a:rPr lang="en-US" sz="2400" spc="150">
                <a:solidFill>
                  <a:srgbClr val="174576"/>
                </a:solidFill>
                <a:latin typeface="Gill Sans MT"/>
                <a:cs typeface="Gill Sans MT"/>
              </a:rPr>
              <a:t>+</a:t>
            </a:r>
            <a:r>
              <a:rPr lang="en-US" sz="2400">
                <a:solidFill>
                  <a:srgbClr val="174576"/>
                </a:solidFill>
                <a:latin typeface="Gill Sans MT"/>
                <a:cs typeface="Gill Sans MT"/>
              </a:rPr>
              <a:t> 23</a:t>
            </a:r>
            <a:r>
              <a:rPr lang="en-US" sz="2400" spc="-10">
                <a:solidFill>
                  <a:srgbClr val="174576"/>
                </a:solidFill>
                <a:latin typeface="Gill Sans MT"/>
                <a:cs typeface="Gill Sans MT"/>
              </a:rPr>
              <a:t> </a:t>
            </a:r>
            <a:r>
              <a:rPr lang="en-US" sz="2400" spc="150">
                <a:solidFill>
                  <a:srgbClr val="174576"/>
                </a:solidFill>
                <a:latin typeface="Gill Sans MT"/>
                <a:cs typeface="Gill Sans MT"/>
              </a:rPr>
              <a:t>+</a:t>
            </a:r>
            <a:r>
              <a:rPr lang="en-US" sz="2400" spc="-5">
                <a:solidFill>
                  <a:srgbClr val="174576"/>
                </a:solidFill>
                <a:latin typeface="Gill Sans MT"/>
                <a:cs typeface="Gill Sans MT"/>
              </a:rPr>
              <a:t> </a:t>
            </a:r>
            <a:r>
              <a:rPr lang="en-US" sz="2400">
                <a:solidFill>
                  <a:srgbClr val="174576"/>
                </a:solidFill>
                <a:latin typeface="Gill Sans MT"/>
                <a:cs typeface="Gill Sans MT"/>
              </a:rPr>
              <a:t>15</a:t>
            </a:r>
            <a:r>
              <a:rPr lang="en-US" sz="2400" spc="-5">
                <a:solidFill>
                  <a:srgbClr val="174576"/>
                </a:solidFill>
                <a:latin typeface="Gill Sans MT"/>
                <a:cs typeface="Gill Sans MT"/>
              </a:rPr>
              <a:t> </a:t>
            </a:r>
            <a:r>
              <a:rPr lang="en-US" sz="2400" spc="150">
                <a:solidFill>
                  <a:srgbClr val="174576"/>
                </a:solidFill>
                <a:latin typeface="Gill Sans MT"/>
                <a:cs typeface="Gill Sans MT"/>
              </a:rPr>
              <a:t>+</a:t>
            </a:r>
            <a:r>
              <a:rPr lang="en-US" sz="2400" spc="-5">
                <a:solidFill>
                  <a:srgbClr val="174576"/>
                </a:solidFill>
                <a:latin typeface="Gill Sans MT"/>
                <a:cs typeface="Gill Sans MT"/>
              </a:rPr>
              <a:t> </a:t>
            </a:r>
            <a:r>
              <a:rPr lang="en-US" sz="2400">
                <a:solidFill>
                  <a:srgbClr val="174576"/>
                </a:solidFill>
                <a:latin typeface="Gill Sans MT"/>
                <a:cs typeface="Gill Sans MT"/>
              </a:rPr>
              <a:t>18</a:t>
            </a:r>
            <a:r>
              <a:rPr lang="en-US" sz="2400" spc="-10">
                <a:solidFill>
                  <a:srgbClr val="174576"/>
                </a:solidFill>
                <a:latin typeface="Gill Sans MT"/>
                <a:cs typeface="Gill Sans MT"/>
              </a:rPr>
              <a:t> </a:t>
            </a:r>
            <a:r>
              <a:rPr lang="en-US" sz="2400" spc="150">
                <a:solidFill>
                  <a:srgbClr val="174576"/>
                </a:solidFill>
                <a:latin typeface="Gill Sans MT"/>
                <a:cs typeface="Gill Sans MT"/>
              </a:rPr>
              <a:t>+</a:t>
            </a:r>
            <a:r>
              <a:rPr lang="en-US" sz="2400">
                <a:solidFill>
                  <a:srgbClr val="174576"/>
                </a:solidFill>
                <a:latin typeface="Gill Sans MT"/>
                <a:cs typeface="Gill Sans MT"/>
              </a:rPr>
              <a:t> 4</a:t>
            </a:r>
            <a:r>
              <a:rPr lang="en-US" sz="2400" spc="-10">
                <a:solidFill>
                  <a:srgbClr val="174576"/>
                </a:solidFill>
                <a:latin typeface="Gill Sans MT"/>
                <a:cs typeface="Gill Sans MT"/>
              </a:rPr>
              <a:t> </a:t>
            </a:r>
            <a:r>
              <a:rPr lang="en-US" sz="2400" spc="65">
                <a:solidFill>
                  <a:srgbClr val="174576"/>
                </a:solidFill>
                <a:latin typeface="Gill Sans MT"/>
                <a:cs typeface="Gill Sans MT"/>
              </a:rPr>
              <a:t>-&gt;</a:t>
            </a:r>
            <a:r>
              <a:rPr lang="en-US" sz="2400" spc="-5">
                <a:solidFill>
                  <a:srgbClr val="174576"/>
                </a:solidFill>
                <a:latin typeface="Gill Sans MT"/>
                <a:cs typeface="Gill Sans MT"/>
              </a:rPr>
              <a:t> </a:t>
            </a:r>
            <a:r>
              <a:rPr lang="en-US" sz="2400">
                <a:solidFill>
                  <a:srgbClr val="174576"/>
                </a:solidFill>
                <a:latin typeface="Gill Sans MT"/>
                <a:cs typeface="Gill Sans MT"/>
              </a:rPr>
              <a:t>115</a:t>
            </a:r>
            <a:endParaRPr lang="en-US" sz="2400">
              <a:latin typeface="Gill Sans MT"/>
              <a:cs typeface="Gill Sans MT"/>
            </a:endParaRPr>
          </a:p>
          <a:p>
            <a:pPr marL="355600" indent="-342900">
              <a:lnSpc>
                <a:spcPct val="100000"/>
              </a:lnSpc>
              <a:spcBef>
                <a:spcPts val="1625"/>
              </a:spcBef>
              <a:buFont typeface="Arial" panose="020B0604020202020204" pitchFamily="34" charset="0"/>
              <a:buChar char="•"/>
              <a:tabLst>
                <a:tab pos="354965" algn="l"/>
              </a:tabLst>
            </a:pPr>
            <a:r>
              <a:rPr lang="en-US" sz="2400" spc="-40">
                <a:solidFill>
                  <a:srgbClr val="174576"/>
                </a:solidFill>
                <a:latin typeface="Gill Sans MT"/>
                <a:cs typeface="Gill Sans MT"/>
              </a:rPr>
              <a:t>But…</a:t>
            </a:r>
            <a:r>
              <a:rPr lang="en-US" sz="2400" spc="-10">
                <a:solidFill>
                  <a:srgbClr val="174576"/>
                </a:solidFill>
                <a:latin typeface="Gill Sans MT"/>
                <a:cs typeface="Gill Sans MT"/>
              </a:rPr>
              <a:t> </a:t>
            </a:r>
            <a:r>
              <a:rPr lang="en-US" sz="2400" spc="-55">
                <a:solidFill>
                  <a:srgbClr val="174576"/>
                </a:solidFill>
                <a:latin typeface="Gill Sans MT"/>
                <a:cs typeface="Gill Sans MT"/>
              </a:rPr>
              <a:t>collisions</a:t>
            </a:r>
            <a:endParaRPr lang="en-US" sz="2400" dirty="0">
              <a:latin typeface="Gill Sans MT"/>
              <a:cs typeface="Gill Sans MT"/>
            </a:endParaRPr>
          </a:p>
        </p:txBody>
      </p:sp>
      <p:graphicFrame>
        <p:nvGraphicFramePr>
          <p:cNvPr id="4" name="Table 3">
            <a:extLst>
              <a:ext uri="{FF2B5EF4-FFF2-40B4-BE49-F238E27FC236}">
                <a16:creationId xmlns:a16="http://schemas.microsoft.com/office/drawing/2014/main" id="{ECA04CE3-B463-4BAF-9130-185F283693CE}"/>
              </a:ext>
            </a:extLst>
          </p:cNvPr>
          <p:cNvGraphicFramePr>
            <a:graphicFrameLocks noGrp="1"/>
          </p:cNvGraphicFramePr>
          <p:nvPr>
            <p:extLst>
              <p:ext uri="{D42A27DB-BD31-4B8C-83A1-F6EECF244321}">
                <p14:modId xmlns:p14="http://schemas.microsoft.com/office/powerpoint/2010/main" val="165133605"/>
              </p:ext>
            </p:extLst>
          </p:nvPr>
        </p:nvGraphicFramePr>
        <p:xfrm>
          <a:off x="228600" y="4533585"/>
          <a:ext cx="8686799" cy="1390650"/>
        </p:xfrm>
        <a:graphic>
          <a:graphicData uri="http://schemas.openxmlformats.org/drawingml/2006/table">
            <a:tbl>
              <a:tblPr>
                <a:tableStyleId>{5C22544A-7EE6-4342-B048-85BDC9FD1C3A}</a:tableStyleId>
              </a:tblPr>
              <a:tblGrid>
                <a:gridCol w="1628774">
                  <a:extLst>
                    <a:ext uri="{9D8B030D-6E8A-4147-A177-3AD203B41FA5}">
                      <a16:colId xmlns:a16="http://schemas.microsoft.com/office/drawing/2014/main" val="4290445376"/>
                    </a:ext>
                  </a:extLst>
                </a:gridCol>
                <a:gridCol w="542925">
                  <a:extLst>
                    <a:ext uri="{9D8B030D-6E8A-4147-A177-3AD203B41FA5}">
                      <a16:colId xmlns:a16="http://schemas.microsoft.com/office/drawing/2014/main" val="3618787964"/>
                    </a:ext>
                  </a:extLst>
                </a:gridCol>
                <a:gridCol w="542925">
                  <a:extLst>
                    <a:ext uri="{9D8B030D-6E8A-4147-A177-3AD203B41FA5}">
                      <a16:colId xmlns:a16="http://schemas.microsoft.com/office/drawing/2014/main" val="313606394"/>
                    </a:ext>
                  </a:extLst>
                </a:gridCol>
                <a:gridCol w="542925">
                  <a:extLst>
                    <a:ext uri="{9D8B030D-6E8A-4147-A177-3AD203B41FA5}">
                      <a16:colId xmlns:a16="http://schemas.microsoft.com/office/drawing/2014/main" val="2662934362"/>
                    </a:ext>
                  </a:extLst>
                </a:gridCol>
                <a:gridCol w="542925">
                  <a:extLst>
                    <a:ext uri="{9D8B030D-6E8A-4147-A177-3AD203B41FA5}">
                      <a16:colId xmlns:a16="http://schemas.microsoft.com/office/drawing/2014/main" val="638621680"/>
                    </a:ext>
                  </a:extLst>
                </a:gridCol>
                <a:gridCol w="542925">
                  <a:extLst>
                    <a:ext uri="{9D8B030D-6E8A-4147-A177-3AD203B41FA5}">
                      <a16:colId xmlns:a16="http://schemas.microsoft.com/office/drawing/2014/main" val="3747004706"/>
                    </a:ext>
                  </a:extLst>
                </a:gridCol>
                <a:gridCol w="542925">
                  <a:extLst>
                    <a:ext uri="{9D8B030D-6E8A-4147-A177-3AD203B41FA5}">
                      <a16:colId xmlns:a16="http://schemas.microsoft.com/office/drawing/2014/main" val="940420591"/>
                    </a:ext>
                  </a:extLst>
                </a:gridCol>
                <a:gridCol w="542925">
                  <a:extLst>
                    <a:ext uri="{9D8B030D-6E8A-4147-A177-3AD203B41FA5}">
                      <a16:colId xmlns:a16="http://schemas.microsoft.com/office/drawing/2014/main" val="2915015572"/>
                    </a:ext>
                  </a:extLst>
                </a:gridCol>
                <a:gridCol w="542925">
                  <a:extLst>
                    <a:ext uri="{9D8B030D-6E8A-4147-A177-3AD203B41FA5}">
                      <a16:colId xmlns:a16="http://schemas.microsoft.com/office/drawing/2014/main" val="3150516951"/>
                    </a:ext>
                  </a:extLst>
                </a:gridCol>
                <a:gridCol w="542925">
                  <a:extLst>
                    <a:ext uri="{9D8B030D-6E8A-4147-A177-3AD203B41FA5}">
                      <a16:colId xmlns:a16="http://schemas.microsoft.com/office/drawing/2014/main" val="921736674"/>
                    </a:ext>
                  </a:extLst>
                </a:gridCol>
                <a:gridCol w="542925">
                  <a:extLst>
                    <a:ext uri="{9D8B030D-6E8A-4147-A177-3AD203B41FA5}">
                      <a16:colId xmlns:a16="http://schemas.microsoft.com/office/drawing/2014/main" val="1100697017"/>
                    </a:ext>
                  </a:extLst>
                </a:gridCol>
                <a:gridCol w="542925">
                  <a:extLst>
                    <a:ext uri="{9D8B030D-6E8A-4147-A177-3AD203B41FA5}">
                      <a16:colId xmlns:a16="http://schemas.microsoft.com/office/drawing/2014/main" val="1150613458"/>
                    </a:ext>
                  </a:extLst>
                </a:gridCol>
                <a:gridCol w="542925">
                  <a:extLst>
                    <a:ext uri="{9D8B030D-6E8A-4147-A177-3AD203B41FA5}">
                      <a16:colId xmlns:a16="http://schemas.microsoft.com/office/drawing/2014/main" val="3430368326"/>
                    </a:ext>
                  </a:extLst>
                </a:gridCol>
                <a:gridCol w="542925">
                  <a:extLst>
                    <a:ext uri="{9D8B030D-6E8A-4147-A177-3AD203B41FA5}">
                      <a16:colId xmlns:a16="http://schemas.microsoft.com/office/drawing/2014/main" val="1351357886"/>
                    </a:ext>
                  </a:extLst>
                </a:gridCol>
              </a:tblGrid>
              <a:tr h="278130">
                <a:tc>
                  <a:txBody>
                    <a:bodyPr/>
                    <a:lstStyle/>
                    <a:p>
                      <a:pPr algn="l" fontAlgn="b"/>
                      <a:r>
                        <a:rPr lang="en-US" sz="1100" u="none" strike="noStrike">
                          <a:effectLst/>
                        </a:rPr>
                        <a:t>Letter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I</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J</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K</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M</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71458356"/>
                  </a:ext>
                </a:extLst>
              </a:tr>
              <a:tr h="278130">
                <a:tc>
                  <a:txBody>
                    <a:bodyPr/>
                    <a:lstStyle/>
                    <a:p>
                      <a:pPr algn="l" fontAlgn="b"/>
                      <a:r>
                        <a:rPr lang="en-US" sz="1100" u="none" strike="noStrike">
                          <a:effectLst/>
                        </a:rPr>
                        <a:t>Number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1664109"/>
                  </a:ext>
                </a:extLst>
              </a:tr>
              <a:tr h="27813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6600362"/>
                  </a:ext>
                </a:extLst>
              </a:tr>
              <a:tr h="278130">
                <a:tc>
                  <a:txBody>
                    <a:bodyPr/>
                    <a:lstStyle/>
                    <a:p>
                      <a:pPr algn="l" fontAlgn="b"/>
                      <a:r>
                        <a:rPr lang="en-US" sz="1100" u="none" strike="noStrike">
                          <a:effectLst/>
                        </a:rPr>
                        <a:t>Letter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Q</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W</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Z</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3211925"/>
                  </a:ext>
                </a:extLst>
              </a:tr>
              <a:tr h="278130">
                <a:tc>
                  <a:txBody>
                    <a:bodyPr/>
                    <a:lstStyle/>
                    <a:p>
                      <a:pPr algn="l" fontAlgn="b"/>
                      <a:r>
                        <a:rPr lang="en-US" sz="1100" u="none" strike="noStrike">
                          <a:effectLst/>
                        </a:rPr>
                        <a:t>Number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26</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9955606"/>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201758"/>
            <a:ext cx="8712518" cy="689932"/>
          </a:xfrm>
          <a:prstGeom prst="rect">
            <a:avLst/>
          </a:prstGeom>
        </p:spPr>
        <p:txBody>
          <a:bodyPr vert="horz" wrap="square" lIns="0" tIns="12700" rIns="0" bIns="0" rtlCol="0">
            <a:spAutoFit/>
          </a:bodyPr>
          <a:lstStyle/>
          <a:p>
            <a:pPr marL="12700">
              <a:lnSpc>
                <a:spcPct val="100000"/>
              </a:lnSpc>
              <a:spcBef>
                <a:spcPts val="100"/>
              </a:spcBef>
            </a:pPr>
            <a:r>
              <a:rPr spc="-80" dirty="0"/>
              <a:t>Password </a:t>
            </a:r>
            <a:r>
              <a:rPr spc="-60" dirty="0"/>
              <a:t>Authentication </a:t>
            </a:r>
            <a:r>
              <a:rPr spc="-30" dirty="0"/>
              <a:t>w/o</a:t>
            </a:r>
            <a:r>
              <a:rPr spc="-65" dirty="0"/>
              <a:t> </a:t>
            </a:r>
            <a:r>
              <a:rPr spc="-60" dirty="0"/>
              <a:t>Plaintext</a:t>
            </a:r>
          </a:p>
        </p:txBody>
      </p:sp>
      <p:sp>
        <p:nvSpPr>
          <p:cNvPr id="3" name="object 3"/>
          <p:cNvSpPr txBox="1"/>
          <p:nvPr/>
        </p:nvSpPr>
        <p:spPr>
          <a:xfrm>
            <a:off x="812482" y="2514600"/>
            <a:ext cx="8204836" cy="3443891"/>
          </a:xfrm>
          <a:prstGeom prst="rect">
            <a:avLst/>
          </a:prstGeom>
        </p:spPr>
        <p:txBody>
          <a:bodyPr vert="horz" wrap="square" lIns="0" tIns="83185" rIns="0" bIns="0" rtlCol="0">
            <a:spAutoFit/>
          </a:bodyPr>
          <a:lstStyle/>
          <a:p>
            <a:pPr marL="469900" indent="-457200">
              <a:lnSpc>
                <a:spcPct val="100000"/>
              </a:lnSpc>
              <a:spcBef>
                <a:spcPts val="655"/>
              </a:spcBef>
              <a:buFont typeface="Arial" panose="020B0604020202020204" pitchFamily="34" charset="0"/>
              <a:buChar char="•"/>
            </a:pPr>
            <a:r>
              <a:rPr sz="2800" spc="-25" dirty="0">
                <a:solidFill>
                  <a:srgbClr val="174576"/>
                </a:solidFill>
                <a:latin typeface="Gill Sans MT"/>
                <a:cs typeface="Gill Sans MT"/>
              </a:rPr>
              <a:t>Common </a:t>
            </a:r>
            <a:r>
              <a:rPr sz="2800" spc="-30" dirty="0">
                <a:solidFill>
                  <a:srgbClr val="174576"/>
                </a:solidFill>
                <a:latin typeface="Gill Sans MT"/>
                <a:cs typeface="Gill Sans MT"/>
              </a:rPr>
              <a:t>hashing </a:t>
            </a:r>
            <a:r>
              <a:rPr sz="2800" spc="-45" dirty="0">
                <a:solidFill>
                  <a:srgbClr val="174576"/>
                </a:solidFill>
                <a:latin typeface="Gill Sans MT"/>
                <a:cs typeface="Gill Sans MT"/>
              </a:rPr>
              <a:t>algorithms</a:t>
            </a:r>
            <a:endParaRPr sz="2800" dirty="0">
              <a:latin typeface="Gill Sans MT"/>
              <a:cs typeface="Gill Sans MT"/>
            </a:endParaRPr>
          </a:p>
          <a:p>
            <a:pPr marL="819150" indent="-457200">
              <a:lnSpc>
                <a:spcPct val="100000"/>
              </a:lnSpc>
              <a:spcBef>
                <a:spcPts val="509"/>
              </a:spcBef>
              <a:buFont typeface="Arial" panose="020B0604020202020204" pitchFamily="34" charset="0"/>
              <a:buChar char="•"/>
              <a:tabLst>
                <a:tab pos="697865" algn="l"/>
              </a:tabLst>
            </a:pPr>
            <a:r>
              <a:rPr sz="2800" spc="-30" dirty="0">
                <a:solidFill>
                  <a:srgbClr val="174576"/>
                </a:solidFill>
                <a:latin typeface="Gill Sans MT"/>
                <a:cs typeface="Gill Sans MT"/>
              </a:rPr>
              <a:t>MD5, </a:t>
            </a:r>
            <a:r>
              <a:rPr sz="2800" spc="-40" dirty="0">
                <a:solidFill>
                  <a:srgbClr val="174576"/>
                </a:solidFill>
                <a:latin typeface="Gill Sans MT"/>
                <a:cs typeface="Gill Sans MT"/>
              </a:rPr>
              <a:t>flaw </a:t>
            </a:r>
            <a:r>
              <a:rPr sz="2800" spc="-25" dirty="0">
                <a:solidFill>
                  <a:srgbClr val="174576"/>
                </a:solidFill>
                <a:latin typeface="Gill Sans MT"/>
                <a:cs typeface="Gill Sans MT"/>
              </a:rPr>
              <a:t>found </a:t>
            </a:r>
            <a:r>
              <a:rPr sz="2800" spc="-45" dirty="0">
                <a:solidFill>
                  <a:srgbClr val="174576"/>
                </a:solidFill>
                <a:latin typeface="Gill Sans MT"/>
                <a:cs typeface="Gill Sans MT"/>
              </a:rPr>
              <a:t>in </a:t>
            </a:r>
            <a:r>
              <a:rPr sz="2800" spc="-20" dirty="0">
                <a:solidFill>
                  <a:srgbClr val="174576"/>
                </a:solidFill>
                <a:latin typeface="Gill Sans MT"/>
                <a:cs typeface="Gill Sans MT"/>
              </a:rPr>
              <a:t>1996, </a:t>
            </a:r>
            <a:r>
              <a:rPr sz="2800" spc="-45" dirty="0">
                <a:solidFill>
                  <a:srgbClr val="174576"/>
                </a:solidFill>
                <a:latin typeface="Gill Sans MT"/>
                <a:cs typeface="Gill Sans MT"/>
              </a:rPr>
              <a:t>broken in</a:t>
            </a:r>
            <a:r>
              <a:rPr sz="2800" spc="-130" dirty="0">
                <a:solidFill>
                  <a:srgbClr val="174576"/>
                </a:solidFill>
                <a:latin typeface="Gill Sans MT"/>
                <a:cs typeface="Gill Sans MT"/>
              </a:rPr>
              <a:t> </a:t>
            </a:r>
            <a:r>
              <a:rPr sz="2800" spc="-5" dirty="0">
                <a:solidFill>
                  <a:srgbClr val="174576"/>
                </a:solidFill>
                <a:latin typeface="Gill Sans MT"/>
                <a:cs typeface="Gill Sans MT"/>
              </a:rPr>
              <a:t>2004-2008</a:t>
            </a:r>
            <a:endParaRPr sz="2800" dirty="0">
              <a:latin typeface="Gill Sans MT"/>
              <a:cs typeface="Gill Sans MT"/>
            </a:endParaRPr>
          </a:p>
          <a:p>
            <a:pPr marL="819150" indent="-457200">
              <a:lnSpc>
                <a:spcPct val="100000"/>
              </a:lnSpc>
              <a:spcBef>
                <a:spcPts val="500"/>
              </a:spcBef>
              <a:buFont typeface="Arial" panose="020B0604020202020204" pitchFamily="34" charset="0"/>
              <a:buChar char="•"/>
              <a:tabLst>
                <a:tab pos="697865" algn="l"/>
              </a:tabLst>
            </a:pPr>
            <a:r>
              <a:rPr sz="2800" spc="-20" dirty="0">
                <a:solidFill>
                  <a:srgbClr val="174576"/>
                </a:solidFill>
                <a:latin typeface="Gill Sans MT"/>
                <a:cs typeface="Gill Sans MT"/>
              </a:rPr>
              <a:t>SHA1, </a:t>
            </a:r>
            <a:r>
              <a:rPr sz="2800" spc="-45" dirty="0">
                <a:solidFill>
                  <a:srgbClr val="174576"/>
                </a:solidFill>
                <a:latin typeface="Gill Sans MT"/>
                <a:cs typeface="Gill Sans MT"/>
              </a:rPr>
              <a:t>broken in</a:t>
            </a:r>
            <a:r>
              <a:rPr sz="2800" spc="-105" dirty="0">
                <a:solidFill>
                  <a:srgbClr val="174576"/>
                </a:solidFill>
                <a:latin typeface="Gill Sans MT"/>
                <a:cs typeface="Gill Sans MT"/>
              </a:rPr>
              <a:t> </a:t>
            </a:r>
            <a:r>
              <a:rPr sz="2800" dirty="0">
                <a:solidFill>
                  <a:srgbClr val="174576"/>
                </a:solidFill>
                <a:latin typeface="Gill Sans MT"/>
                <a:cs typeface="Gill Sans MT"/>
              </a:rPr>
              <a:t>2005</a:t>
            </a:r>
            <a:endParaRPr sz="2800" dirty="0">
              <a:latin typeface="Gill Sans MT"/>
              <a:cs typeface="Gill Sans MT"/>
            </a:endParaRPr>
          </a:p>
          <a:p>
            <a:pPr marL="819150" indent="-457200">
              <a:lnSpc>
                <a:spcPct val="100000"/>
              </a:lnSpc>
              <a:spcBef>
                <a:spcPts val="500"/>
              </a:spcBef>
              <a:buFont typeface="Arial" panose="020B0604020202020204" pitchFamily="34" charset="0"/>
              <a:buChar char="•"/>
              <a:tabLst>
                <a:tab pos="697865" algn="l"/>
              </a:tabLst>
            </a:pPr>
            <a:r>
              <a:rPr sz="2800" spc="-35" dirty="0">
                <a:solidFill>
                  <a:srgbClr val="174576"/>
                </a:solidFill>
                <a:latin typeface="Gill Sans MT"/>
                <a:cs typeface="Gill Sans MT"/>
              </a:rPr>
              <a:t>Now probably</a:t>
            </a:r>
            <a:r>
              <a:rPr sz="2800" spc="25" dirty="0">
                <a:solidFill>
                  <a:srgbClr val="174576"/>
                </a:solidFill>
                <a:latin typeface="Gill Sans MT"/>
                <a:cs typeface="Gill Sans MT"/>
              </a:rPr>
              <a:t> </a:t>
            </a:r>
            <a:r>
              <a:rPr sz="2800" spc="-5" dirty="0">
                <a:solidFill>
                  <a:srgbClr val="174576"/>
                </a:solidFill>
                <a:latin typeface="Gill Sans MT"/>
                <a:cs typeface="Gill Sans MT"/>
              </a:rPr>
              <a:t>SHA256</a:t>
            </a:r>
            <a:endParaRPr sz="2800" dirty="0">
              <a:latin typeface="Gill Sans MT"/>
              <a:cs typeface="Gill Sans MT"/>
            </a:endParaRPr>
          </a:p>
          <a:p>
            <a:pPr marL="342900" indent="-342900">
              <a:lnSpc>
                <a:spcPct val="100000"/>
              </a:lnSpc>
              <a:spcBef>
                <a:spcPts val="20"/>
              </a:spcBef>
              <a:buFont typeface="Arial" panose="020B0604020202020204" pitchFamily="34" charset="0"/>
              <a:buChar char="•"/>
            </a:pPr>
            <a:endParaRPr sz="2000" dirty="0">
              <a:latin typeface="Gill Sans MT"/>
              <a:cs typeface="Gill Sans MT"/>
            </a:endParaRPr>
          </a:p>
          <a:p>
            <a:pPr marL="469900" marR="5080" indent="-457200">
              <a:lnSpc>
                <a:spcPts val="2500"/>
              </a:lnSpc>
              <a:buFont typeface="Arial" panose="020B0604020202020204" pitchFamily="34" charset="0"/>
              <a:buChar char="•"/>
            </a:pPr>
            <a:r>
              <a:rPr sz="2800" spc="-65" dirty="0">
                <a:solidFill>
                  <a:srgbClr val="174576"/>
                </a:solidFill>
                <a:latin typeface="Gill Sans MT"/>
                <a:cs typeface="Gill Sans MT"/>
              </a:rPr>
              <a:t>Surprisingly, </a:t>
            </a:r>
            <a:r>
              <a:rPr sz="2800" spc="-70" dirty="0">
                <a:solidFill>
                  <a:srgbClr val="174576"/>
                </a:solidFill>
                <a:latin typeface="Gill Sans MT"/>
                <a:cs typeface="Gill Sans MT"/>
              </a:rPr>
              <a:t>slower </a:t>
            </a:r>
            <a:r>
              <a:rPr sz="2800" spc="-30" dirty="0">
                <a:solidFill>
                  <a:srgbClr val="174576"/>
                </a:solidFill>
                <a:latin typeface="Gill Sans MT"/>
                <a:cs typeface="Gill Sans MT"/>
              </a:rPr>
              <a:t>hashing </a:t>
            </a:r>
            <a:r>
              <a:rPr sz="2800" spc="-45" dirty="0">
                <a:solidFill>
                  <a:srgbClr val="174576"/>
                </a:solidFill>
                <a:latin typeface="Gill Sans MT"/>
                <a:cs typeface="Gill Sans MT"/>
              </a:rPr>
              <a:t>algorithms </a:t>
            </a:r>
            <a:r>
              <a:rPr sz="2800" spc="-50" dirty="0">
                <a:solidFill>
                  <a:srgbClr val="174576"/>
                </a:solidFill>
                <a:latin typeface="Gill Sans MT"/>
                <a:cs typeface="Gill Sans MT"/>
              </a:rPr>
              <a:t>are </a:t>
            </a:r>
            <a:r>
              <a:rPr sz="2800" spc="-35" dirty="0">
                <a:solidFill>
                  <a:srgbClr val="174576"/>
                </a:solidFill>
                <a:latin typeface="Gill Sans MT"/>
                <a:cs typeface="Gill Sans MT"/>
              </a:rPr>
              <a:t>preferable </a:t>
            </a:r>
            <a:r>
              <a:rPr sz="2800" spc="-50" dirty="0">
                <a:solidFill>
                  <a:srgbClr val="174576"/>
                </a:solidFill>
                <a:latin typeface="Gill Sans MT"/>
                <a:cs typeface="Gill Sans MT"/>
              </a:rPr>
              <a:t>in </a:t>
            </a:r>
            <a:r>
              <a:rPr sz="2800" spc="-25" dirty="0">
                <a:solidFill>
                  <a:srgbClr val="174576"/>
                </a:solidFill>
                <a:latin typeface="Gill Sans MT"/>
                <a:cs typeface="Gill Sans MT"/>
              </a:rPr>
              <a:t>some  </a:t>
            </a:r>
            <a:r>
              <a:rPr sz="2800" spc="-35" dirty="0">
                <a:solidFill>
                  <a:srgbClr val="174576"/>
                </a:solidFill>
                <a:latin typeface="Gill Sans MT"/>
                <a:cs typeface="Gill Sans MT"/>
              </a:rPr>
              <a:t>sense</a:t>
            </a:r>
            <a:endParaRPr sz="2800" dirty="0">
              <a:latin typeface="Gill Sans MT"/>
              <a:cs typeface="Gill Sans MT"/>
            </a:endParaRPr>
          </a:p>
          <a:p>
            <a:pPr marL="819150" indent="-457200">
              <a:lnSpc>
                <a:spcPct val="100000"/>
              </a:lnSpc>
              <a:spcBef>
                <a:spcPts val="450"/>
              </a:spcBef>
              <a:buFont typeface="Arial" panose="020B0604020202020204" pitchFamily="34" charset="0"/>
              <a:buChar char="•"/>
              <a:tabLst>
                <a:tab pos="697865" algn="l"/>
              </a:tabLst>
            </a:pPr>
            <a:r>
              <a:rPr sz="2800" spc="-40" dirty="0">
                <a:solidFill>
                  <a:srgbClr val="174576"/>
                </a:solidFill>
                <a:latin typeface="Gill Sans MT"/>
                <a:cs typeface="Gill Sans MT"/>
              </a:rPr>
              <a:t>Why </a:t>
            </a:r>
            <a:r>
              <a:rPr sz="2800" spc="-35" dirty="0">
                <a:solidFill>
                  <a:srgbClr val="174576"/>
                </a:solidFill>
                <a:latin typeface="Gill Sans MT"/>
                <a:cs typeface="Gill Sans MT"/>
              </a:rPr>
              <a:t>would </a:t>
            </a:r>
            <a:r>
              <a:rPr sz="2800" spc="-55" dirty="0">
                <a:solidFill>
                  <a:srgbClr val="174576"/>
                </a:solidFill>
                <a:latin typeface="Gill Sans MT"/>
                <a:cs typeface="Gill Sans MT"/>
              </a:rPr>
              <a:t>this</a:t>
            </a:r>
            <a:r>
              <a:rPr sz="2800" spc="65" dirty="0">
                <a:solidFill>
                  <a:srgbClr val="174576"/>
                </a:solidFill>
                <a:latin typeface="Gill Sans MT"/>
                <a:cs typeface="Gill Sans MT"/>
              </a:rPr>
              <a:t> </a:t>
            </a:r>
            <a:r>
              <a:rPr sz="2800" spc="-30" dirty="0">
                <a:solidFill>
                  <a:srgbClr val="174576"/>
                </a:solidFill>
                <a:latin typeface="Gill Sans MT"/>
                <a:cs typeface="Gill Sans MT"/>
              </a:rPr>
              <a:t>be?</a:t>
            </a:r>
            <a:endParaRPr sz="2800" dirty="0">
              <a:latin typeface="Gill Sans MT"/>
              <a:cs typeface="Gill Sans M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2482" y="785359"/>
            <a:ext cx="3592195" cy="604520"/>
          </a:xfrm>
          <a:prstGeom prst="rect">
            <a:avLst/>
          </a:prstGeom>
        </p:spPr>
        <p:txBody>
          <a:bodyPr vert="horz" wrap="square" lIns="0" tIns="12700" rIns="0" bIns="0" rtlCol="0">
            <a:spAutoFit/>
          </a:bodyPr>
          <a:lstStyle/>
          <a:p>
            <a:pPr marL="12700">
              <a:lnSpc>
                <a:spcPct val="100000"/>
              </a:lnSpc>
              <a:spcBef>
                <a:spcPts val="100"/>
              </a:spcBef>
            </a:pPr>
            <a:r>
              <a:rPr sz="3800" spc="-90" dirty="0"/>
              <a:t>Password</a:t>
            </a:r>
            <a:r>
              <a:rPr sz="3800" spc="-60" dirty="0"/>
              <a:t> </a:t>
            </a:r>
            <a:r>
              <a:rPr sz="3800" spc="-90" dirty="0"/>
              <a:t>Cracking</a:t>
            </a:r>
            <a:endParaRPr sz="3800"/>
          </a:p>
        </p:txBody>
      </p:sp>
      <p:sp>
        <p:nvSpPr>
          <p:cNvPr id="3" name="object 3"/>
          <p:cNvSpPr txBox="1"/>
          <p:nvPr/>
        </p:nvSpPr>
        <p:spPr>
          <a:xfrm>
            <a:off x="812482" y="1918374"/>
            <a:ext cx="7454265" cy="4407297"/>
          </a:xfrm>
          <a:prstGeom prst="rect">
            <a:avLst/>
          </a:prstGeom>
        </p:spPr>
        <p:txBody>
          <a:bodyPr vert="horz" wrap="square" lIns="0" tIns="48260" rIns="0" bIns="0" rtlCol="0">
            <a:spAutoFit/>
          </a:bodyPr>
          <a:lstStyle/>
          <a:p>
            <a:pPr marL="355600" indent="-342900">
              <a:lnSpc>
                <a:spcPct val="100000"/>
              </a:lnSpc>
              <a:spcBef>
                <a:spcPts val="380"/>
              </a:spcBef>
              <a:buFont typeface="Arial" panose="020B0604020202020204" pitchFamily="34" charset="0"/>
              <a:buChar char="•"/>
            </a:pPr>
            <a:r>
              <a:rPr sz="2400" spc="-45" dirty="0">
                <a:solidFill>
                  <a:srgbClr val="174576"/>
                </a:solidFill>
                <a:latin typeface="Gill Sans MT"/>
                <a:cs typeface="Gill Sans MT"/>
              </a:rPr>
              <a:t>Brute </a:t>
            </a:r>
            <a:r>
              <a:rPr sz="2400" spc="-55" dirty="0">
                <a:solidFill>
                  <a:srgbClr val="174576"/>
                </a:solidFill>
                <a:latin typeface="Gill Sans MT"/>
                <a:cs typeface="Gill Sans MT"/>
              </a:rPr>
              <a:t>Force </a:t>
            </a:r>
            <a:r>
              <a:rPr sz="2400" spc="-50" dirty="0">
                <a:solidFill>
                  <a:srgbClr val="174576"/>
                </a:solidFill>
                <a:latin typeface="Gill Sans MT"/>
                <a:cs typeface="Gill Sans MT"/>
              </a:rPr>
              <a:t>attack</a:t>
            </a:r>
            <a:endParaRPr sz="2400" dirty="0">
              <a:latin typeface="Gill Sans MT"/>
              <a:cs typeface="Gill Sans MT"/>
            </a:endParaRPr>
          </a:p>
          <a:p>
            <a:pPr marL="704850" indent="-342900">
              <a:lnSpc>
                <a:spcPct val="100000"/>
              </a:lnSpc>
              <a:spcBef>
                <a:spcPts val="260"/>
              </a:spcBef>
              <a:buFont typeface="Arial" panose="020B0604020202020204" pitchFamily="34" charset="0"/>
              <a:buChar char="•"/>
              <a:tabLst>
                <a:tab pos="697865" algn="l"/>
              </a:tabLst>
            </a:pPr>
            <a:r>
              <a:rPr sz="2400" spc="-100" dirty="0">
                <a:solidFill>
                  <a:srgbClr val="174576"/>
                </a:solidFill>
                <a:latin typeface="Gill Sans MT"/>
                <a:cs typeface="Gill Sans MT"/>
              </a:rPr>
              <a:t>Try</a:t>
            </a:r>
            <a:r>
              <a:rPr sz="2400" spc="-5" dirty="0">
                <a:solidFill>
                  <a:srgbClr val="174576"/>
                </a:solidFill>
                <a:latin typeface="Gill Sans MT"/>
                <a:cs typeface="Gill Sans MT"/>
              </a:rPr>
              <a:t> </a:t>
            </a:r>
            <a:r>
              <a:rPr sz="2400" spc="-45" dirty="0">
                <a:solidFill>
                  <a:srgbClr val="174576"/>
                </a:solidFill>
                <a:latin typeface="Gill Sans MT"/>
                <a:cs typeface="Gill Sans MT"/>
              </a:rPr>
              <a:t>all</a:t>
            </a:r>
            <a:r>
              <a:rPr sz="2400" dirty="0">
                <a:solidFill>
                  <a:srgbClr val="174576"/>
                </a:solidFill>
                <a:latin typeface="Gill Sans MT"/>
                <a:cs typeface="Gill Sans MT"/>
              </a:rPr>
              <a:t> </a:t>
            </a:r>
            <a:r>
              <a:rPr sz="2400" spc="-35" dirty="0">
                <a:solidFill>
                  <a:srgbClr val="174576"/>
                </a:solidFill>
                <a:latin typeface="Gill Sans MT"/>
                <a:cs typeface="Gill Sans MT"/>
              </a:rPr>
              <a:t>combinations,</a:t>
            </a:r>
            <a:r>
              <a:rPr sz="2400" spc="-165" dirty="0">
                <a:solidFill>
                  <a:srgbClr val="174576"/>
                </a:solidFill>
                <a:latin typeface="Gill Sans MT"/>
                <a:cs typeface="Gill Sans MT"/>
              </a:rPr>
              <a:t> </a:t>
            </a:r>
            <a:r>
              <a:rPr sz="2400" spc="-30" dirty="0">
                <a:solidFill>
                  <a:srgbClr val="174576"/>
                </a:solidFill>
                <a:latin typeface="Gill Sans MT"/>
                <a:cs typeface="Gill Sans MT"/>
              </a:rPr>
              <a:t>e.g.</a:t>
            </a:r>
            <a:r>
              <a:rPr sz="2400" spc="-165" dirty="0">
                <a:solidFill>
                  <a:srgbClr val="174576"/>
                </a:solidFill>
                <a:latin typeface="Gill Sans MT"/>
                <a:cs typeface="Gill Sans MT"/>
              </a:rPr>
              <a:t> </a:t>
            </a:r>
            <a:r>
              <a:rPr sz="2400" spc="-25" dirty="0">
                <a:solidFill>
                  <a:srgbClr val="174576"/>
                </a:solidFill>
                <a:latin typeface="Gill Sans MT"/>
                <a:cs typeface="Gill Sans MT"/>
              </a:rPr>
              <a:t>aaa,</a:t>
            </a:r>
            <a:r>
              <a:rPr sz="2400" spc="-165" dirty="0">
                <a:solidFill>
                  <a:srgbClr val="174576"/>
                </a:solidFill>
                <a:latin typeface="Gill Sans MT"/>
                <a:cs typeface="Gill Sans MT"/>
              </a:rPr>
              <a:t> </a:t>
            </a:r>
            <a:r>
              <a:rPr sz="2400" spc="-30" dirty="0">
                <a:solidFill>
                  <a:srgbClr val="174576"/>
                </a:solidFill>
                <a:latin typeface="Gill Sans MT"/>
                <a:cs typeface="Gill Sans MT"/>
              </a:rPr>
              <a:t>aab,</a:t>
            </a:r>
            <a:r>
              <a:rPr sz="2400" spc="-165" dirty="0">
                <a:solidFill>
                  <a:srgbClr val="174576"/>
                </a:solidFill>
                <a:latin typeface="Gill Sans MT"/>
                <a:cs typeface="Gill Sans MT"/>
              </a:rPr>
              <a:t> </a:t>
            </a:r>
            <a:r>
              <a:rPr sz="2400" spc="-25" dirty="0">
                <a:solidFill>
                  <a:srgbClr val="174576"/>
                </a:solidFill>
                <a:latin typeface="Gill Sans MT"/>
                <a:cs typeface="Gill Sans MT"/>
              </a:rPr>
              <a:t>aac,</a:t>
            </a:r>
            <a:r>
              <a:rPr sz="2400" spc="-165" dirty="0">
                <a:solidFill>
                  <a:srgbClr val="174576"/>
                </a:solidFill>
                <a:latin typeface="Gill Sans MT"/>
                <a:cs typeface="Gill Sans MT"/>
              </a:rPr>
              <a:t> </a:t>
            </a:r>
            <a:r>
              <a:rPr sz="2400" dirty="0">
                <a:solidFill>
                  <a:srgbClr val="174576"/>
                </a:solidFill>
                <a:latin typeface="Gill Sans MT"/>
                <a:cs typeface="Gill Sans MT"/>
              </a:rPr>
              <a:t>…</a:t>
            </a:r>
            <a:endParaRPr sz="2400" dirty="0">
              <a:latin typeface="Gill Sans MT"/>
              <a:cs typeface="Gill Sans MT"/>
            </a:endParaRPr>
          </a:p>
          <a:p>
            <a:pPr marL="704215" marR="96520" indent="-342900">
              <a:lnSpc>
                <a:spcPts val="2070"/>
              </a:lnSpc>
              <a:spcBef>
                <a:spcPts val="630"/>
              </a:spcBef>
              <a:buFont typeface="Arial" panose="020B0604020202020204" pitchFamily="34" charset="0"/>
              <a:buChar char="•"/>
              <a:tabLst>
                <a:tab pos="697865" algn="l"/>
              </a:tabLst>
            </a:pPr>
            <a:r>
              <a:rPr sz="2400" spc="-25" dirty="0">
                <a:solidFill>
                  <a:srgbClr val="174576"/>
                </a:solidFill>
                <a:latin typeface="Gill Sans MT"/>
                <a:cs typeface="Gill Sans MT"/>
              </a:rPr>
              <a:t>Often </a:t>
            </a:r>
            <a:r>
              <a:rPr sz="2400" spc="-15" dirty="0">
                <a:solidFill>
                  <a:srgbClr val="174576"/>
                </a:solidFill>
                <a:latin typeface="Gill Sans MT"/>
                <a:cs typeface="Gill Sans MT"/>
              </a:rPr>
              <a:t>aided </a:t>
            </a:r>
            <a:r>
              <a:rPr sz="2400" spc="-45" dirty="0">
                <a:solidFill>
                  <a:srgbClr val="174576"/>
                </a:solidFill>
                <a:latin typeface="Gill Sans MT"/>
                <a:cs typeface="Gill Sans MT"/>
              </a:rPr>
              <a:t>with </a:t>
            </a:r>
            <a:r>
              <a:rPr sz="2400" dirty="0">
                <a:solidFill>
                  <a:srgbClr val="174576"/>
                </a:solidFill>
                <a:latin typeface="Gill Sans MT"/>
                <a:cs typeface="Gill Sans MT"/>
              </a:rPr>
              <a:t>a </a:t>
            </a:r>
            <a:r>
              <a:rPr sz="2400" i="1" spc="-10" dirty="0">
                <a:solidFill>
                  <a:srgbClr val="174576"/>
                </a:solidFill>
                <a:latin typeface="Gill Sans MT"/>
                <a:cs typeface="Gill Sans MT"/>
              </a:rPr>
              <a:t>Rainbow </a:t>
            </a:r>
            <a:r>
              <a:rPr sz="2400" i="1" spc="-50" dirty="0">
                <a:solidFill>
                  <a:srgbClr val="174576"/>
                </a:solidFill>
                <a:latin typeface="Gill Sans MT"/>
                <a:cs typeface="Gill Sans MT"/>
              </a:rPr>
              <a:t>Table </a:t>
            </a:r>
            <a:r>
              <a:rPr sz="2400" spc="65" dirty="0">
                <a:solidFill>
                  <a:srgbClr val="174576"/>
                </a:solidFill>
                <a:latin typeface="Gill Sans MT"/>
                <a:cs typeface="Gill Sans MT"/>
              </a:rPr>
              <a:t>-&gt; </a:t>
            </a:r>
            <a:r>
              <a:rPr sz="2400" spc="-25" dirty="0">
                <a:solidFill>
                  <a:srgbClr val="174576"/>
                </a:solidFill>
                <a:latin typeface="Gill Sans MT"/>
                <a:cs typeface="Gill Sans MT"/>
              </a:rPr>
              <a:t>pre-computed </a:t>
            </a:r>
            <a:r>
              <a:rPr sz="2400" spc="-30" dirty="0">
                <a:solidFill>
                  <a:srgbClr val="174576"/>
                </a:solidFill>
                <a:latin typeface="Gill Sans MT"/>
                <a:cs typeface="Gill Sans MT"/>
              </a:rPr>
              <a:t>hash values</a:t>
            </a:r>
            <a:r>
              <a:rPr sz="2400" spc="-150" dirty="0">
                <a:solidFill>
                  <a:srgbClr val="174576"/>
                </a:solidFill>
                <a:latin typeface="Gill Sans MT"/>
                <a:cs typeface="Gill Sans MT"/>
              </a:rPr>
              <a:t> </a:t>
            </a:r>
            <a:r>
              <a:rPr sz="2400" spc="-65" dirty="0">
                <a:solidFill>
                  <a:srgbClr val="174576"/>
                </a:solidFill>
                <a:latin typeface="Gill Sans MT"/>
                <a:cs typeface="Gill Sans MT"/>
              </a:rPr>
              <a:t>for  </a:t>
            </a:r>
            <a:r>
              <a:rPr sz="2400" spc="-45" dirty="0">
                <a:solidFill>
                  <a:srgbClr val="174576"/>
                </a:solidFill>
                <a:latin typeface="Gill Sans MT"/>
                <a:cs typeface="Gill Sans MT"/>
              </a:rPr>
              <a:t>all </a:t>
            </a:r>
            <a:r>
              <a:rPr sz="2400" spc="-35" dirty="0">
                <a:solidFill>
                  <a:srgbClr val="174576"/>
                </a:solidFill>
                <a:latin typeface="Gill Sans MT"/>
                <a:cs typeface="Gill Sans MT"/>
              </a:rPr>
              <a:t>possible </a:t>
            </a:r>
            <a:r>
              <a:rPr sz="2400" spc="-30" dirty="0">
                <a:solidFill>
                  <a:srgbClr val="174576"/>
                </a:solidFill>
                <a:latin typeface="Gill Sans MT"/>
                <a:cs typeface="Gill Sans MT"/>
              </a:rPr>
              <a:t>combinations </a:t>
            </a:r>
            <a:r>
              <a:rPr sz="2400" spc="-20" dirty="0">
                <a:solidFill>
                  <a:srgbClr val="174576"/>
                </a:solidFill>
                <a:latin typeface="Gill Sans MT"/>
                <a:cs typeface="Gill Sans MT"/>
              </a:rPr>
              <a:t>of </a:t>
            </a:r>
            <a:r>
              <a:rPr sz="2400" spc="-10" dirty="0">
                <a:solidFill>
                  <a:srgbClr val="174576"/>
                </a:solidFill>
                <a:latin typeface="Gill Sans MT"/>
                <a:cs typeface="Gill Sans MT"/>
              </a:rPr>
              <a:t>an</a:t>
            </a:r>
            <a:r>
              <a:rPr sz="2400" spc="-90" dirty="0">
                <a:solidFill>
                  <a:srgbClr val="174576"/>
                </a:solidFill>
                <a:latin typeface="Gill Sans MT"/>
                <a:cs typeface="Gill Sans MT"/>
              </a:rPr>
              <a:t> </a:t>
            </a:r>
            <a:r>
              <a:rPr sz="2400" spc="-25" dirty="0">
                <a:solidFill>
                  <a:srgbClr val="174576"/>
                </a:solidFill>
                <a:latin typeface="Gill Sans MT"/>
                <a:cs typeface="Gill Sans MT"/>
              </a:rPr>
              <a:t>“alphabet”</a:t>
            </a:r>
            <a:endParaRPr sz="2400" dirty="0">
              <a:latin typeface="Gill Sans MT"/>
              <a:cs typeface="Gill Sans MT"/>
            </a:endParaRPr>
          </a:p>
          <a:p>
            <a:pPr marL="355600" indent="-342900">
              <a:lnSpc>
                <a:spcPct val="100000"/>
              </a:lnSpc>
              <a:spcBef>
                <a:spcPts val="1605"/>
              </a:spcBef>
              <a:buFont typeface="Arial" panose="020B0604020202020204" pitchFamily="34" charset="0"/>
              <a:buChar char="•"/>
            </a:pPr>
            <a:r>
              <a:rPr sz="2400" spc="-40" dirty="0">
                <a:solidFill>
                  <a:srgbClr val="174576"/>
                </a:solidFill>
                <a:latin typeface="Gill Sans MT"/>
                <a:cs typeface="Gill Sans MT"/>
              </a:rPr>
              <a:t>Dictionary </a:t>
            </a:r>
            <a:r>
              <a:rPr sz="2400" spc="-50" dirty="0">
                <a:solidFill>
                  <a:srgbClr val="174576"/>
                </a:solidFill>
                <a:latin typeface="Gill Sans MT"/>
                <a:cs typeface="Gill Sans MT"/>
              </a:rPr>
              <a:t>attack</a:t>
            </a:r>
            <a:endParaRPr sz="2400" dirty="0">
              <a:latin typeface="Gill Sans MT"/>
              <a:cs typeface="Gill Sans MT"/>
            </a:endParaRPr>
          </a:p>
          <a:p>
            <a:pPr marL="704215" marR="52705" indent="-342900">
              <a:lnSpc>
                <a:spcPts val="2070"/>
              </a:lnSpc>
              <a:spcBef>
                <a:spcPts val="605"/>
              </a:spcBef>
              <a:buFont typeface="Arial" panose="020B0604020202020204" pitchFamily="34" charset="0"/>
              <a:buChar char="•"/>
              <a:tabLst>
                <a:tab pos="697865" algn="l"/>
              </a:tabLst>
            </a:pPr>
            <a:r>
              <a:rPr sz="2400" spc="-30" dirty="0">
                <a:solidFill>
                  <a:srgbClr val="174576"/>
                </a:solidFill>
                <a:latin typeface="Gill Sans MT"/>
                <a:cs typeface="Gill Sans MT"/>
              </a:rPr>
              <a:t>Note </a:t>
            </a:r>
            <a:r>
              <a:rPr sz="2400" spc="-40" dirty="0">
                <a:solidFill>
                  <a:srgbClr val="174576"/>
                </a:solidFill>
                <a:latin typeface="Gill Sans MT"/>
                <a:cs typeface="Gill Sans MT"/>
              </a:rPr>
              <a:t>that </a:t>
            </a:r>
            <a:r>
              <a:rPr sz="2400" spc="-30" dirty="0">
                <a:solidFill>
                  <a:srgbClr val="174576"/>
                </a:solidFill>
                <a:latin typeface="Gill Sans MT"/>
                <a:cs typeface="Gill Sans MT"/>
              </a:rPr>
              <a:t>the </a:t>
            </a:r>
            <a:r>
              <a:rPr sz="2400" spc="-40" dirty="0">
                <a:solidFill>
                  <a:srgbClr val="174576"/>
                </a:solidFill>
                <a:latin typeface="Gill Sans MT"/>
                <a:cs typeface="Gill Sans MT"/>
              </a:rPr>
              <a:t>“dictionary” </a:t>
            </a:r>
            <a:r>
              <a:rPr sz="2400" spc="-30" dirty="0">
                <a:solidFill>
                  <a:srgbClr val="174576"/>
                </a:solidFill>
                <a:latin typeface="Gill Sans MT"/>
                <a:cs typeface="Gill Sans MT"/>
              </a:rPr>
              <a:t>could </a:t>
            </a:r>
            <a:r>
              <a:rPr sz="2400" spc="5" dirty="0">
                <a:solidFill>
                  <a:srgbClr val="174576"/>
                </a:solidFill>
                <a:latin typeface="Gill Sans MT"/>
                <a:cs typeface="Gill Sans MT"/>
              </a:rPr>
              <a:t>be </a:t>
            </a:r>
            <a:r>
              <a:rPr sz="2400" spc="-35" dirty="0">
                <a:solidFill>
                  <a:srgbClr val="174576"/>
                </a:solidFill>
                <a:latin typeface="Gill Sans MT"/>
                <a:cs typeface="Gill Sans MT"/>
              </a:rPr>
              <a:t>any </a:t>
            </a:r>
            <a:r>
              <a:rPr sz="2400" spc="-65" dirty="0">
                <a:solidFill>
                  <a:srgbClr val="174576"/>
                </a:solidFill>
                <a:latin typeface="Gill Sans MT"/>
                <a:cs typeface="Gill Sans MT"/>
              </a:rPr>
              <a:t>list </a:t>
            </a:r>
            <a:r>
              <a:rPr sz="2400" spc="-20" dirty="0">
                <a:solidFill>
                  <a:srgbClr val="174576"/>
                </a:solidFill>
                <a:latin typeface="Gill Sans MT"/>
                <a:cs typeface="Gill Sans MT"/>
              </a:rPr>
              <a:t>of </a:t>
            </a:r>
            <a:r>
              <a:rPr sz="2400" spc="-60" dirty="0">
                <a:solidFill>
                  <a:srgbClr val="174576"/>
                </a:solidFill>
                <a:latin typeface="Gill Sans MT"/>
                <a:cs typeface="Gill Sans MT"/>
              </a:rPr>
              <a:t>words, </a:t>
            </a:r>
            <a:r>
              <a:rPr sz="2400" spc="-35" dirty="0">
                <a:solidFill>
                  <a:srgbClr val="174576"/>
                </a:solidFill>
                <a:latin typeface="Gill Sans MT"/>
                <a:cs typeface="Gill Sans MT"/>
              </a:rPr>
              <a:t>including </a:t>
            </a:r>
            <a:r>
              <a:rPr sz="2400" dirty="0">
                <a:solidFill>
                  <a:srgbClr val="174576"/>
                </a:solidFill>
                <a:latin typeface="Gill Sans MT"/>
                <a:cs typeface="Gill Sans MT"/>
              </a:rPr>
              <a:t>a</a:t>
            </a:r>
            <a:r>
              <a:rPr sz="2400" spc="-125" dirty="0">
                <a:solidFill>
                  <a:srgbClr val="174576"/>
                </a:solidFill>
                <a:latin typeface="Gill Sans MT"/>
                <a:cs typeface="Gill Sans MT"/>
              </a:rPr>
              <a:t> </a:t>
            </a:r>
            <a:r>
              <a:rPr sz="2400" spc="-65" dirty="0">
                <a:solidFill>
                  <a:srgbClr val="174576"/>
                </a:solidFill>
                <a:latin typeface="Gill Sans MT"/>
                <a:cs typeface="Gill Sans MT"/>
              </a:rPr>
              <a:t>list  </a:t>
            </a:r>
            <a:r>
              <a:rPr sz="2400" spc="-20" dirty="0">
                <a:solidFill>
                  <a:srgbClr val="174576"/>
                </a:solidFill>
                <a:latin typeface="Gill Sans MT"/>
                <a:cs typeface="Gill Sans MT"/>
              </a:rPr>
              <a:t>of </a:t>
            </a:r>
            <a:r>
              <a:rPr sz="2400" spc="-50" dirty="0">
                <a:solidFill>
                  <a:srgbClr val="174576"/>
                </a:solidFill>
                <a:latin typeface="Gill Sans MT"/>
                <a:cs typeface="Gill Sans MT"/>
              </a:rPr>
              <a:t>known</a:t>
            </a:r>
            <a:r>
              <a:rPr sz="2400" spc="15" dirty="0">
                <a:solidFill>
                  <a:srgbClr val="174576"/>
                </a:solidFill>
                <a:latin typeface="Gill Sans MT"/>
                <a:cs typeface="Gill Sans MT"/>
              </a:rPr>
              <a:t> </a:t>
            </a:r>
            <a:r>
              <a:rPr sz="2400" spc="-45" dirty="0">
                <a:solidFill>
                  <a:srgbClr val="174576"/>
                </a:solidFill>
                <a:latin typeface="Gill Sans MT"/>
                <a:cs typeface="Gill Sans MT"/>
              </a:rPr>
              <a:t>passwords</a:t>
            </a:r>
            <a:endParaRPr sz="2400" dirty="0">
              <a:latin typeface="Gill Sans MT"/>
              <a:cs typeface="Gill Sans MT"/>
            </a:endParaRPr>
          </a:p>
          <a:p>
            <a:pPr marL="704215" marR="242570" indent="-342900">
              <a:lnSpc>
                <a:spcPts val="2070"/>
              </a:lnSpc>
              <a:spcBef>
                <a:spcPts val="600"/>
              </a:spcBef>
              <a:buFont typeface="Arial" panose="020B0604020202020204" pitchFamily="34" charset="0"/>
              <a:buChar char="•"/>
              <a:tabLst>
                <a:tab pos="697865" algn="l"/>
              </a:tabLst>
            </a:pPr>
            <a:r>
              <a:rPr sz="2400" spc="-75" dirty="0">
                <a:solidFill>
                  <a:srgbClr val="174576"/>
                </a:solidFill>
                <a:latin typeface="Gill Sans MT"/>
                <a:cs typeface="Gill Sans MT"/>
              </a:rPr>
              <a:t>Words </a:t>
            </a:r>
            <a:r>
              <a:rPr sz="2400" spc="-45" dirty="0">
                <a:solidFill>
                  <a:srgbClr val="174576"/>
                </a:solidFill>
                <a:latin typeface="Gill Sans MT"/>
                <a:cs typeface="Gill Sans MT"/>
              </a:rPr>
              <a:t>are </a:t>
            </a:r>
            <a:r>
              <a:rPr sz="2400" spc="-40" dirty="0">
                <a:solidFill>
                  <a:srgbClr val="174576"/>
                </a:solidFill>
                <a:latin typeface="Gill Sans MT"/>
                <a:cs typeface="Gill Sans MT"/>
              </a:rPr>
              <a:t>also </a:t>
            </a:r>
            <a:r>
              <a:rPr sz="2400" spc="-45" dirty="0">
                <a:solidFill>
                  <a:srgbClr val="174576"/>
                </a:solidFill>
                <a:latin typeface="Gill Sans MT"/>
                <a:cs typeface="Gill Sans MT"/>
              </a:rPr>
              <a:t>tried with </a:t>
            </a:r>
            <a:r>
              <a:rPr sz="2400" spc="-20" dirty="0">
                <a:solidFill>
                  <a:srgbClr val="174576"/>
                </a:solidFill>
                <a:latin typeface="Gill Sans MT"/>
                <a:cs typeface="Gill Sans MT"/>
              </a:rPr>
              <a:t>common </a:t>
            </a:r>
            <a:r>
              <a:rPr sz="2400" spc="-50" dirty="0">
                <a:solidFill>
                  <a:srgbClr val="174576"/>
                </a:solidFill>
                <a:latin typeface="Gill Sans MT"/>
                <a:cs typeface="Gill Sans MT"/>
              </a:rPr>
              <a:t>letter-to-number </a:t>
            </a:r>
            <a:r>
              <a:rPr sz="2400" spc="-75" dirty="0">
                <a:solidFill>
                  <a:srgbClr val="174576"/>
                </a:solidFill>
                <a:latin typeface="Gill Sans MT"/>
                <a:cs typeface="Gill Sans MT"/>
              </a:rPr>
              <a:t>or </a:t>
            </a:r>
            <a:r>
              <a:rPr sz="2400" spc="-65" dirty="0">
                <a:solidFill>
                  <a:srgbClr val="174576"/>
                </a:solidFill>
                <a:latin typeface="Gill Sans MT"/>
                <a:cs typeface="Gill Sans MT"/>
              </a:rPr>
              <a:t>letter-to-  </a:t>
            </a:r>
            <a:r>
              <a:rPr sz="2400" spc="-30" dirty="0">
                <a:solidFill>
                  <a:srgbClr val="174576"/>
                </a:solidFill>
                <a:latin typeface="Gill Sans MT"/>
                <a:cs typeface="Gill Sans MT"/>
              </a:rPr>
              <a:t>symbol</a:t>
            </a:r>
            <a:r>
              <a:rPr sz="2400" spc="-5" dirty="0">
                <a:solidFill>
                  <a:srgbClr val="174576"/>
                </a:solidFill>
                <a:latin typeface="Gill Sans MT"/>
                <a:cs typeface="Gill Sans MT"/>
              </a:rPr>
              <a:t> </a:t>
            </a:r>
            <a:r>
              <a:rPr sz="2400" spc="-50" dirty="0">
                <a:solidFill>
                  <a:srgbClr val="174576"/>
                </a:solidFill>
                <a:latin typeface="Gill Sans MT"/>
                <a:cs typeface="Gill Sans MT"/>
              </a:rPr>
              <a:t>substitutions,</a:t>
            </a:r>
            <a:r>
              <a:rPr sz="2400" spc="-165" dirty="0">
                <a:solidFill>
                  <a:srgbClr val="174576"/>
                </a:solidFill>
                <a:latin typeface="Gill Sans MT"/>
                <a:cs typeface="Gill Sans MT"/>
              </a:rPr>
              <a:t> </a:t>
            </a:r>
            <a:r>
              <a:rPr sz="2400" spc="-30" dirty="0">
                <a:solidFill>
                  <a:srgbClr val="174576"/>
                </a:solidFill>
                <a:latin typeface="Gill Sans MT"/>
                <a:cs typeface="Gill Sans MT"/>
              </a:rPr>
              <a:t>e.g.</a:t>
            </a:r>
            <a:r>
              <a:rPr sz="2400" spc="-165" dirty="0">
                <a:solidFill>
                  <a:srgbClr val="174576"/>
                </a:solidFill>
                <a:latin typeface="Gill Sans MT"/>
                <a:cs typeface="Gill Sans MT"/>
              </a:rPr>
              <a:t> </a:t>
            </a:r>
            <a:r>
              <a:rPr sz="2400" spc="-50" dirty="0">
                <a:solidFill>
                  <a:srgbClr val="174576"/>
                </a:solidFill>
                <a:latin typeface="Gill Sans MT"/>
                <a:cs typeface="Gill Sans MT"/>
              </a:rPr>
              <a:t>cat,</a:t>
            </a:r>
            <a:r>
              <a:rPr sz="2400" spc="-165" dirty="0">
                <a:solidFill>
                  <a:srgbClr val="174576"/>
                </a:solidFill>
                <a:latin typeface="Gill Sans MT"/>
                <a:cs typeface="Gill Sans MT"/>
              </a:rPr>
              <a:t> </a:t>
            </a:r>
            <a:r>
              <a:rPr sz="2400" spc="-40" dirty="0">
                <a:solidFill>
                  <a:srgbClr val="174576"/>
                </a:solidFill>
                <a:latin typeface="Gill Sans MT"/>
                <a:cs typeface="Gill Sans MT"/>
              </a:rPr>
              <a:t>{at,</a:t>
            </a:r>
            <a:r>
              <a:rPr sz="2400" spc="-165" dirty="0">
                <a:solidFill>
                  <a:srgbClr val="174576"/>
                </a:solidFill>
                <a:latin typeface="Gill Sans MT"/>
                <a:cs typeface="Gill Sans MT"/>
              </a:rPr>
              <a:t> </a:t>
            </a:r>
            <a:r>
              <a:rPr sz="2400" spc="-35" dirty="0">
                <a:solidFill>
                  <a:srgbClr val="174576"/>
                </a:solidFill>
                <a:latin typeface="Gill Sans MT"/>
                <a:cs typeface="Gill Sans MT"/>
              </a:rPr>
              <a:t>(at,</a:t>
            </a:r>
            <a:r>
              <a:rPr sz="2400" spc="-165" dirty="0">
                <a:solidFill>
                  <a:srgbClr val="174576"/>
                </a:solidFill>
                <a:latin typeface="Gill Sans MT"/>
                <a:cs typeface="Gill Sans MT"/>
              </a:rPr>
              <a:t> </a:t>
            </a:r>
            <a:r>
              <a:rPr sz="2400" dirty="0">
                <a:solidFill>
                  <a:srgbClr val="174576"/>
                </a:solidFill>
                <a:latin typeface="Gill Sans MT"/>
                <a:cs typeface="Gill Sans MT"/>
              </a:rPr>
              <a:t>&lt;at,</a:t>
            </a:r>
            <a:r>
              <a:rPr sz="2400" spc="-165" dirty="0">
                <a:solidFill>
                  <a:srgbClr val="174576"/>
                </a:solidFill>
                <a:latin typeface="Gill Sans MT"/>
                <a:cs typeface="Gill Sans MT"/>
              </a:rPr>
              <a:t> </a:t>
            </a:r>
            <a:r>
              <a:rPr sz="2400" spc="-155" dirty="0">
                <a:solidFill>
                  <a:srgbClr val="174576"/>
                </a:solidFill>
                <a:latin typeface="Gill Sans MT"/>
                <a:cs typeface="Gill Sans MT"/>
              </a:rPr>
              <a:t>c@t,</a:t>
            </a:r>
            <a:r>
              <a:rPr sz="2400" spc="-165" dirty="0">
                <a:solidFill>
                  <a:srgbClr val="174576"/>
                </a:solidFill>
                <a:latin typeface="Gill Sans MT"/>
                <a:cs typeface="Gill Sans MT"/>
              </a:rPr>
              <a:t> </a:t>
            </a:r>
            <a:r>
              <a:rPr sz="2400" dirty="0">
                <a:solidFill>
                  <a:srgbClr val="174576"/>
                </a:solidFill>
                <a:latin typeface="Gill Sans MT"/>
                <a:cs typeface="Gill Sans MT"/>
              </a:rPr>
              <a:t>…</a:t>
            </a:r>
            <a:endParaRPr sz="2400" dirty="0">
              <a:latin typeface="Gill Sans MT"/>
              <a:cs typeface="Gill Sans MT"/>
            </a:endParaRPr>
          </a:p>
          <a:p>
            <a:pPr marL="704215" marR="5080" indent="-342900">
              <a:lnSpc>
                <a:spcPts val="2070"/>
              </a:lnSpc>
              <a:spcBef>
                <a:spcPts val="600"/>
              </a:spcBef>
              <a:buFont typeface="Arial" panose="020B0604020202020204" pitchFamily="34" charset="0"/>
              <a:buChar char="•"/>
              <a:tabLst>
                <a:tab pos="697865" algn="l"/>
              </a:tabLst>
            </a:pPr>
            <a:r>
              <a:rPr sz="2400" spc="-75" dirty="0">
                <a:solidFill>
                  <a:srgbClr val="174576"/>
                </a:solidFill>
                <a:latin typeface="Gill Sans MT"/>
                <a:cs typeface="Gill Sans MT"/>
              </a:rPr>
              <a:t>It </a:t>
            </a:r>
            <a:r>
              <a:rPr sz="2400" spc="-65" dirty="0">
                <a:solidFill>
                  <a:srgbClr val="174576"/>
                </a:solidFill>
                <a:latin typeface="Gill Sans MT"/>
                <a:cs typeface="Gill Sans MT"/>
              </a:rPr>
              <a:t>is </a:t>
            </a:r>
            <a:r>
              <a:rPr sz="2400" spc="-20" dirty="0">
                <a:solidFill>
                  <a:srgbClr val="174576"/>
                </a:solidFill>
                <a:latin typeface="Gill Sans MT"/>
                <a:cs typeface="Gill Sans MT"/>
              </a:rPr>
              <a:t>common </a:t>
            </a:r>
            <a:r>
              <a:rPr sz="2400" spc="-35" dirty="0">
                <a:solidFill>
                  <a:srgbClr val="174576"/>
                </a:solidFill>
                <a:latin typeface="Gill Sans MT"/>
                <a:cs typeface="Gill Sans MT"/>
              </a:rPr>
              <a:t>now </a:t>
            </a:r>
            <a:r>
              <a:rPr sz="2400" spc="-45" dirty="0">
                <a:solidFill>
                  <a:srgbClr val="174576"/>
                </a:solidFill>
                <a:latin typeface="Gill Sans MT"/>
                <a:cs typeface="Gill Sans MT"/>
              </a:rPr>
              <a:t>to </a:t>
            </a:r>
            <a:r>
              <a:rPr sz="2400" spc="-40" dirty="0">
                <a:solidFill>
                  <a:srgbClr val="174576"/>
                </a:solidFill>
                <a:latin typeface="Gill Sans MT"/>
                <a:cs typeface="Gill Sans MT"/>
              </a:rPr>
              <a:t>also </a:t>
            </a:r>
            <a:r>
              <a:rPr sz="2400" spc="-35" dirty="0">
                <a:solidFill>
                  <a:srgbClr val="174576"/>
                </a:solidFill>
                <a:latin typeface="Gill Sans MT"/>
                <a:cs typeface="Gill Sans MT"/>
              </a:rPr>
              <a:t>try </a:t>
            </a:r>
            <a:r>
              <a:rPr sz="2400" spc="-30" dirty="0">
                <a:solidFill>
                  <a:srgbClr val="174576"/>
                </a:solidFill>
                <a:latin typeface="Gill Sans MT"/>
                <a:cs typeface="Gill Sans MT"/>
              </a:rPr>
              <a:t>combinations </a:t>
            </a:r>
            <a:r>
              <a:rPr sz="2400" spc="-20" dirty="0">
                <a:solidFill>
                  <a:srgbClr val="174576"/>
                </a:solidFill>
                <a:latin typeface="Gill Sans MT"/>
                <a:cs typeface="Gill Sans MT"/>
              </a:rPr>
              <a:t>of </a:t>
            </a:r>
            <a:r>
              <a:rPr sz="2400" spc="-35" dirty="0">
                <a:solidFill>
                  <a:srgbClr val="174576"/>
                </a:solidFill>
                <a:latin typeface="Gill Sans MT"/>
                <a:cs typeface="Gill Sans MT"/>
              </a:rPr>
              <a:t>dictionary </a:t>
            </a:r>
            <a:r>
              <a:rPr sz="2400" spc="-60" dirty="0">
                <a:solidFill>
                  <a:srgbClr val="174576"/>
                </a:solidFill>
                <a:latin typeface="Gill Sans MT"/>
                <a:cs typeface="Gill Sans MT"/>
              </a:rPr>
              <a:t>words, </a:t>
            </a:r>
            <a:r>
              <a:rPr sz="2400" spc="-30" dirty="0">
                <a:solidFill>
                  <a:srgbClr val="174576"/>
                </a:solidFill>
                <a:latin typeface="Gill Sans MT"/>
                <a:cs typeface="Gill Sans MT"/>
              </a:rPr>
              <a:t>e.g.  </a:t>
            </a:r>
            <a:r>
              <a:rPr sz="2400" spc="-35" dirty="0">
                <a:solidFill>
                  <a:srgbClr val="174576"/>
                </a:solidFill>
                <a:latin typeface="Gill Sans MT"/>
                <a:cs typeface="Gill Sans MT"/>
              </a:rPr>
              <a:t>catdog,</a:t>
            </a:r>
            <a:r>
              <a:rPr sz="2400" spc="-170" dirty="0">
                <a:solidFill>
                  <a:srgbClr val="174576"/>
                </a:solidFill>
                <a:latin typeface="Gill Sans MT"/>
                <a:cs typeface="Gill Sans MT"/>
              </a:rPr>
              <a:t> </a:t>
            </a:r>
            <a:r>
              <a:rPr sz="2400" spc="-25" dirty="0">
                <a:solidFill>
                  <a:srgbClr val="174576"/>
                </a:solidFill>
                <a:latin typeface="Gill Sans MT"/>
                <a:cs typeface="Gill Sans MT"/>
              </a:rPr>
              <a:t>dogcat</a:t>
            </a:r>
            <a:endParaRPr sz="2400" dirty="0">
              <a:latin typeface="Gill Sans MT"/>
              <a:cs typeface="Gill Sans M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2482" y="785359"/>
            <a:ext cx="3592195" cy="604520"/>
          </a:xfrm>
          <a:prstGeom prst="rect">
            <a:avLst/>
          </a:prstGeom>
        </p:spPr>
        <p:txBody>
          <a:bodyPr vert="horz" wrap="square" lIns="0" tIns="12700" rIns="0" bIns="0" rtlCol="0">
            <a:spAutoFit/>
          </a:bodyPr>
          <a:lstStyle/>
          <a:p>
            <a:pPr marL="12700">
              <a:lnSpc>
                <a:spcPct val="100000"/>
              </a:lnSpc>
              <a:spcBef>
                <a:spcPts val="100"/>
              </a:spcBef>
            </a:pPr>
            <a:r>
              <a:rPr sz="3800" spc="-90" dirty="0"/>
              <a:t>Password</a:t>
            </a:r>
            <a:r>
              <a:rPr sz="3800" spc="-60" dirty="0"/>
              <a:t> </a:t>
            </a:r>
            <a:r>
              <a:rPr sz="3800" spc="-90" dirty="0"/>
              <a:t>Cracking</a:t>
            </a:r>
            <a:endParaRPr sz="3800"/>
          </a:p>
        </p:txBody>
      </p:sp>
      <p:sp>
        <p:nvSpPr>
          <p:cNvPr id="3" name="object 3"/>
          <p:cNvSpPr txBox="1"/>
          <p:nvPr/>
        </p:nvSpPr>
        <p:spPr>
          <a:xfrm>
            <a:off x="812482" y="1883449"/>
            <a:ext cx="7721918" cy="4582665"/>
          </a:xfrm>
          <a:prstGeom prst="rect">
            <a:avLst/>
          </a:prstGeom>
        </p:spPr>
        <p:txBody>
          <a:bodyPr vert="horz" wrap="square" lIns="0" tIns="83185" rIns="0" bIns="0" rtlCol="0">
            <a:spAutoFit/>
          </a:bodyPr>
          <a:lstStyle/>
          <a:p>
            <a:pPr marL="469900" indent="-457200">
              <a:lnSpc>
                <a:spcPct val="100000"/>
              </a:lnSpc>
              <a:spcBef>
                <a:spcPts val="655"/>
              </a:spcBef>
              <a:buFont typeface="Arial" panose="020B0604020202020204" pitchFamily="34" charset="0"/>
              <a:buChar char="•"/>
            </a:pPr>
            <a:r>
              <a:rPr sz="2800" spc="-50" dirty="0">
                <a:solidFill>
                  <a:srgbClr val="174576"/>
                </a:solidFill>
                <a:latin typeface="Gill Sans MT"/>
                <a:cs typeface="Gill Sans MT"/>
              </a:rPr>
              <a:t>Mask </a:t>
            </a:r>
            <a:r>
              <a:rPr sz="2800" spc="-45" dirty="0">
                <a:solidFill>
                  <a:srgbClr val="174576"/>
                </a:solidFill>
                <a:latin typeface="Gill Sans MT"/>
                <a:cs typeface="Gill Sans MT"/>
              </a:rPr>
              <a:t>(Pattern, </a:t>
            </a:r>
            <a:r>
              <a:rPr sz="2800" spc="-30" dirty="0">
                <a:solidFill>
                  <a:srgbClr val="174576"/>
                </a:solidFill>
                <a:latin typeface="Gill Sans MT"/>
                <a:cs typeface="Gill Sans MT"/>
              </a:rPr>
              <a:t>Rule) </a:t>
            </a:r>
            <a:r>
              <a:rPr sz="2800" spc="-50" dirty="0">
                <a:solidFill>
                  <a:srgbClr val="174576"/>
                </a:solidFill>
                <a:latin typeface="Gill Sans MT"/>
                <a:cs typeface="Gill Sans MT"/>
              </a:rPr>
              <a:t>attack</a:t>
            </a:r>
            <a:endParaRPr sz="2800" dirty="0">
              <a:latin typeface="Gill Sans MT"/>
              <a:cs typeface="Gill Sans MT"/>
            </a:endParaRPr>
          </a:p>
          <a:p>
            <a:pPr marL="819150" indent="-457200">
              <a:lnSpc>
                <a:spcPct val="100000"/>
              </a:lnSpc>
              <a:spcBef>
                <a:spcPts val="509"/>
              </a:spcBef>
              <a:buFont typeface="Arial" panose="020B0604020202020204" pitchFamily="34" charset="0"/>
              <a:buChar char="•"/>
              <a:tabLst>
                <a:tab pos="697865" algn="l"/>
              </a:tabLst>
            </a:pPr>
            <a:r>
              <a:rPr sz="2800" spc="-105" dirty="0">
                <a:solidFill>
                  <a:srgbClr val="174576"/>
                </a:solidFill>
                <a:latin typeface="Gill Sans MT"/>
                <a:cs typeface="Gill Sans MT"/>
              </a:rPr>
              <a:t>Takes </a:t>
            </a:r>
            <a:r>
              <a:rPr sz="2800" spc="-15" dirty="0">
                <a:solidFill>
                  <a:srgbClr val="174576"/>
                </a:solidFill>
                <a:latin typeface="Gill Sans MT"/>
                <a:cs typeface="Gill Sans MT"/>
              </a:rPr>
              <a:t>advantage </a:t>
            </a:r>
            <a:r>
              <a:rPr sz="2800" spc="-20" dirty="0">
                <a:solidFill>
                  <a:srgbClr val="174576"/>
                </a:solidFill>
                <a:latin typeface="Gill Sans MT"/>
                <a:cs typeface="Gill Sans MT"/>
              </a:rPr>
              <a:t>of </a:t>
            </a:r>
            <a:r>
              <a:rPr sz="2800" spc="-15" dirty="0">
                <a:solidFill>
                  <a:srgbClr val="174576"/>
                </a:solidFill>
                <a:latin typeface="Gill Sans MT"/>
                <a:cs typeface="Gill Sans MT"/>
              </a:rPr>
              <a:t>human </a:t>
            </a:r>
            <a:r>
              <a:rPr sz="2800" spc="-20" dirty="0">
                <a:solidFill>
                  <a:srgbClr val="174576"/>
                </a:solidFill>
                <a:latin typeface="Gill Sans MT"/>
                <a:cs typeface="Gill Sans MT"/>
              </a:rPr>
              <a:t>naming</a:t>
            </a:r>
            <a:r>
              <a:rPr sz="2800" spc="135" dirty="0">
                <a:solidFill>
                  <a:srgbClr val="174576"/>
                </a:solidFill>
                <a:latin typeface="Gill Sans MT"/>
                <a:cs typeface="Gill Sans MT"/>
              </a:rPr>
              <a:t> </a:t>
            </a:r>
            <a:r>
              <a:rPr sz="2800" spc="-40" dirty="0">
                <a:solidFill>
                  <a:srgbClr val="174576"/>
                </a:solidFill>
                <a:latin typeface="Gill Sans MT"/>
                <a:cs typeface="Gill Sans MT"/>
              </a:rPr>
              <a:t>conventions</a:t>
            </a:r>
            <a:endParaRPr sz="2800" dirty="0">
              <a:latin typeface="Gill Sans MT"/>
              <a:cs typeface="Gill Sans MT"/>
            </a:endParaRPr>
          </a:p>
          <a:p>
            <a:pPr marL="819150" indent="-457200">
              <a:lnSpc>
                <a:spcPct val="100000"/>
              </a:lnSpc>
              <a:spcBef>
                <a:spcPts val="500"/>
              </a:spcBef>
              <a:buFont typeface="Arial" panose="020B0604020202020204" pitchFamily="34" charset="0"/>
              <a:buChar char="•"/>
              <a:tabLst>
                <a:tab pos="697865" algn="l"/>
              </a:tabLst>
            </a:pPr>
            <a:r>
              <a:rPr sz="2800" spc="-100" dirty="0">
                <a:solidFill>
                  <a:srgbClr val="174576"/>
                </a:solidFill>
                <a:latin typeface="Gill Sans MT"/>
                <a:cs typeface="Gill Sans MT"/>
              </a:rPr>
              <a:t>Try </a:t>
            </a:r>
            <a:r>
              <a:rPr sz="2800" spc="-45" dirty="0">
                <a:solidFill>
                  <a:srgbClr val="174576"/>
                </a:solidFill>
                <a:latin typeface="Gill Sans MT"/>
                <a:cs typeface="Gill Sans MT"/>
              </a:rPr>
              <a:t>all </a:t>
            </a:r>
            <a:r>
              <a:rPr sz="2800" spc="-30" dirty="0">
                <a:solidFill>
                  <a:srgbClr val="174576"/>
                </a:solidFill>
                <a:latin typeface="Gill Sans MT"/>
                <a:cs typeface="Gill Sans MT"/>
              </a:rPr>
              <a:t>combinations </a:t>
            </a:r>
            <a:r>
              <a:rPr sz="2800" spc="-45" dirty="0">
                <a:solidFill>
                  <a:srgbClr val="174576"/>
                </a:solidFill>
                <a:latin typeface="Gill Sans MT"/>
                <a:cs typeface="Gill Sans MT"/>
              </a:rPr>
              <a:t>with </a:t>
            </a:r>
            <a:r>
              <a:rPr sz="2800" dirty="0">
                <a:solidFill>
                  <a:srgbClr val="174576"/>
                </a:solidFill>
                <a:latin typeface="Gill Sans MT"/>
                <a:cs typeface="Gill Sans MT"/>
              </a:rPr>
              <a:t>a </a:t>
            </a:r>
            <a:r>
              <a:rPr sz="2800" spc="-30" dirty="0">
                <a:solidFill>
                  <a:srgbClr val="174576"/>
                </a:solidFill>
                <a:latin typeface="Gill Sans MT"/>
                <a:cs typeface="Gill Sans MT"/>
              </a:rPr>
              <a:t>few</a:t>
            </a:r>
            <a:r>
              <a:rPr sz="2800" spc="200" dirty="0">
                <a:solidFill>
                  <a:srgbClr val="174576"/>
                </a:solidFill>
                <a:latin typeface="Gill Sans MT"/>
                <a:cs typeface="Gill Sans MT"/>
              </a:rPr>
              <a:t> </a:t>
            </a:r>
            <a:r>
              <a:rPr sz="2800" spc="-60" dirty="0">
                <a:solidFill>
                  <a:srgbClr val="174576"/>
                </a:solidFill>
                <a:latin typeface="Gill Sans MT"/>
                <a:cs typeface="Gill Sans MT"/>
              </a:rPr>
              <a:t>restrictions</a:t>
            </a:r>
            <a:endParaRPr sz="2800" dirty="0">
              <a:latin typeface="Gill Sans MT"/>
              <a:cs typeface="Gill Sans MT"/>
            </a:endParaRPr>
          </a:p>
          <a:p>
            <a:pPr marL="1040765" indent="-342900">
              <a:lnSpc>
                <a:spcPct val="100000"/>
              </a:lnSpc>
              <a:spcBef>
                <a:spcPts val="445"/>
              </a:spcBef>
              <a:buFont typeface="Arial" panose="020B0604020202020204" pitchFamily="34" charset="0"/>
              <a:buChar char="•"/>
              <a:tabLst>
                <a:tab pos="1047115" algn="l"/>
              </a:tabLst>
            </a:pPr>
            <a:r>
              <a:rPr sz="2400" spc="-55" dirty="0">
                <a:solidFill>
                  <a:srgbClr val="174576"/>
                </a:solidFill>
                <a:latin typeface="Gill Sans MT"/>
                <a:cs typeface="Gill Sans MT"/>
              </a:rPr>
              <a:t>First </a:t>
            </a:r>
            <a:r>
              <a:rPr sz="2400" spc="-50" dirty="0">
                <a:solidFill>
                  <a:srgbClr val="174576"/>
                </a:solidFill>
                <a:latin typeface="Gill Sans MT"/>
                <a:cs typeface="Gill Sans MT"/>
              </a:rPr>
              <a:t>letter</a:t>
            </a:r>
            <a:r>
              <a:rPr sz="2400" spc="40" dirty="0">
                <a:solidFill>
                  <a:srgbClr val="174576"/>
                </a:solidFill>
                <a:latin typeface="Gill Sans MT"/>
                <a:cs typeface="Gill Sans MT"/>
              </a:rPr>
              <a:t> </a:t>
            </a:r>
            <a:r>
              <a:rPr sz="2400" spc="-30" dirty="0">
                <a:solidFill>
                  <a:srgbClr val="174576"/>
                </a:solidFill>
                <a:latin typeface="Gill Sans MT"/>
                <a:cs typeface="Gill Sans MT"/>
              </a:rPr>
              <a:t>capital</a:t>
            </a:r>
            <a:endParaRPr sz="2400" dirty="0">
              <a:latin typeface="Gill Sans MT"/>
              <a:cs typeface="Gill Sans MT"/>
            </a:endParaRPr>
          </a:p>
          <a:p>
            <a:pPr marL="1040765" indent="-342900">
              <a:lnSpc>
                <a:spcPct val="100000"/>
              </a:lnSpc>
              <a:spcBef>
                <a:spcPts val="440"/>
              </a:spcBef>
              <a:buFont typeface="Arial" panose="020B0604020202020204" pitchFamily="34" charset="0"/>
              <a:buChar char="•"/>
              <a:tabLst>
                <a:tab pos="1047115" algn="l"/>
              </a:tabLst>
            </a:pPr>
            <a:r>
              <a:rPr sz="2400" spc="-40" dirty="0">
                <a:solidFill>
                  <a:srgbClr val="174576"/>
                </a:solidFill>
                <a:latin typeface="Gill Sans MT"/>
                <a:cs typeface="Gill Sans MT"/>
              </a:rPr>
              <a:t>All </a:t>
            </a:r>
            <a:r>
              <a:rPr sz="2400" spc="-45" dirty="0">
                <a:solidFill>
                  <a:srgbClr val="174576"/>
                </a:solidFill>
                <a:latin typeface="Gill Sans MT"/>
                <a:cs typeface="Gill Sans MT"/>
              </a:rPr>
              <a:t>other </a:t>
            </a:r>
            <a:r>
              <a:rPr sz="2400" spc="-40" dirty="0">
                <a:solidFill>
                  <a:srgbClr val="174576"/>
                </a:solidFill>
                <a:latin typeface="Gill Sans MT"/>
                <a:cs typeface="Gill Sans MT"/>
              </a:rPr>
              <a:t>letters</a:t>
            </a:r>
            <a:r>
              <a:rPr sz="2400" spc="70" dirty="0">
                <a:solidFill>
                  <a:srgbClr val="174576"/>
                </a:solidFill>
                <a:latin typeface="Gill Sans MT"/>
                <a:cs typeface="Gill Sans MT"/>
              </a:rPr>
              <a:t> </a:t>
            </a:r>
            <a:r>
              <a:rPr sz="2400" spc="-45" dirty="0">
                <a:solidFill>
                  <a:srgbClr val="174576"/>
                </a:solidFill>
                <a:latin typeface="Gill Sans MT"/>
                <a:cs typeface="Gill Sans MT"/>
              </a:rPr>
              <a:t>lowercase</a:t>
            </a:r>
            <a:endParaRPr sz="2400" dirty="0">
              <a:latin typeface="Gill Sans MT"/>
              <a:cs typeface="Gill Sans MT"/>
            </a:endParaRPr>
          </a:p>
          <a:p>
            <a:pPr marL="1040765" indent="-342900">
              <a:lnSpc>
                <a:spcPct val="100000"/>
              </a:lnSpc>
              <a:spcBef>
                <a:spcPts val="440"/>
              </a:spcBef>
              <a:buFont typeface="Arial" panose="020B0604020202020204" pitchFamily="34" charset="0"/>
              <a:buChar char="•"/>
              <a:tabLst>
                <a:tab pos="1047115" algn="l"/>
              </a:tabLst>
            </a:pPr>
            <a:r>
              <a:rPr sz="2400" spc="-40" dirty="0">
                <a:solidFill>
                  <a:srgbClr val="174576"/>
                </a:solidFill>
                <a:latin typeface="Gill Sans MT"/>
                <a:cs typeface="Gill Sans MT"/>
              </a:rPr>
              <a:t>Following </a:t>
            </a:r>
            <a:r>
              <a:rPr sz="2400" dirty="0">
                <a:solidFill>
                  <a:srgbClr val="174576"/>
                </a:solidFill>
                <a:latin typeface="Gill Sans MT"/>
                <a:cs typeface="Gill Sans MT"/>
              </a:rPr>
              <a:t>a </a:t>
            </a:r>
            <a:r>
              <a:rPr sz="2400" spc="-45" dirty="0">
                <a:solidFill>
                  <a:srgbClr val="174576"/>
                </a:solidFill>
                <a:latin typeface="Gill Sans MT"/>
                <a:cs typeface="Gill Sans MT"/>
              </a:rPr>
              <a:t>series </a:t>
            </a:r>
            <a:r>
              <a:rPr sz="2400" spc="-20" dirty="0">
                <a:solidFill>
                  <a:srgbClr val="174576"/>
                </a:solidFill>
                <a:latin typeface="Gill Sans MT"/>
                <a:cs typeface="Gill Sans MT"/>
              </a:rPr>
              <a:t>of </a:t>
            </a:r>
            <a:r>
              <a:rPr sz="2400" spc="-40" dirty="0">
                <a:solidFill>
                  <a:srgbClr val="174576"/>
                </a:solidFill>
                <a:latin typeface="Gill Sans MT"/>
                <a:cs typeface="Gill Sans MT"/>
              </a:rPr>
              <a:t>letters </a:t>
            </a:r>
            <a:r>
              <a:rPr sz="2400" spc="-60" dirty="0">
                <a:solidFill>
                  <a:srgbClr val="174576"/>
                </a:solidFill>
                <a:latin typeface="Gill Sans MT"/>
                <a:cs typeface="Gill Sans MT"/>
              </a:rPr>
              <a:t>is </a:t>
            </a:r>
            <a:r>
              <a:rPr sz="2400" dirty="0">
                <a:solidFill>
                  <a:srgbClr val="174576"/>
                </a:solidFill>
                <a:latin typeface="Gill Sans MT"/>
                <a:cs typeface="Gill Sans MT"/>
              </a:rPr>
              <a:t>a </a:t>
            </a:r>
            <a:r>
              <a:rPr sz="2400" spc="-45" dirty="0">
                <a:solidFill>
                  <a:srgbClr val="174576"/>
                </a:solidFill>
                <a:latin typeface="Gill Sans MT"/>
                <a:cs typeface="Gill Sans MT"/>
              </a:rPr>
              <a:t>series </a:t>
            </a:r>
            <a:r>
              <a:rPr sz="2400" spc="-20" dirty="0">
                <a:solidFill>
                  <a:srgbClr val="174576"/>
                </a:solidFill>
                <a:latin typeface="Gill Sans MT"/>
                <a:cs typeface="Gill Sans MT"/>
              </a:rPr>
              <a:t>of</a:t>
            </a:r>
            <a:r>
              <a:rPr sz="2400" spc="254" dirty="0">
                <a:solidFill>
                  <a:srgbClr val="174576"/>
                </a:solidFill>
                <a:latin typeface="Gill Sans MT"/>
                <a:cs typeface="Gill Sans MT"/>
              </a:rPr>
              <a:t> </a:t>
            </a:r>
            <a:r>
              <a:rPr sz="2400" spc="-25" dirty="0">
                <a:solidFill>
                  <a:srgbClr val="174576"/>
                </a:solidFill>
                <a:latin typeface="Gill Sans MT"/>
                <a:cs typeface="Gill Sans MT"/>
              </a:rPr>
              <a:t>numbers</a:t>
            </a:r>
            <a:endParaRPr sz="2400" dirty="0">
              <a:latin typeface="Gill Sans MT"/>
              <a:cs typeface="Gill Sans MT"/>
            </a:endParaRPr>
          </a:p>
          <a:p>
            <a:pPr marL="697865">
              <a:lnSpc>
                <a:spcPct val="100000"/>
              </a:lnSpc>
              <a:spcBef>
                <a:spcPts val="440"/>
              </a:spcBef>
              <a:tabLst>
                <a:tab pos="1047115" algn="l"/>
              </a:tabLst>
            </a:pPr>
            <a:r>
              <a:rPr lang="en-US" sz="2400" spc="-30" dirty="0">
                <a:solidFill>
                  <a:srgbClr val="174576"/>
                </a:solidFill>
                <a:latin typeface="Gill Sans MT"/>
                <a:cs typeface="Gill Sans MT"/>
              </a:rPr>
              <a:t>    </a:t>
            </a:r>
            <a:r>
              <a:rPr sz="2400" spc="-30" dirty="0">
                <a:solidFill>
                  <a:srgbClr val="174576"/>
                </a:solidFill>
                <a:latin typeface="Gill Sans MT"/>
                <a:cs typeface="Gill Sans MT"/>
              </a:rPr>
              <a:t>e.g. Fall2020,</a:t>
            </a:r>
            <a:r>
              <a:rPr sz="2400" spc="-265" dirty="0">
                <a:solidFill>
                  <a:srgbClr val="174576"/>
                </a:solidFill>
                <a:latin typeface="Gill Sans MT"/>
                <a:cs typeface="Gill Sans MT"/>
              </a:rPr>
              <a:t> </a:t>
            </a:r>
            <a:r>
              <a:rPr sz="2400" spc="-20" dirty="0">
                <a:solidFill>
                  <a:srgbClr val="174576"/>
                </a:solidFill>
                <a:latin typeface="Gill Sans MT"/>
                <a:cs typeface="Gill Sans MT"/>
              </a:rPr>
              <a:t>Michelle1978</a:t>
            </a:r>
            <a:endParaRPr lang="en-US" sz="2400" dirty="0">
              <a:latin typeface="Gill Sans MT"/>
              <a:cs typeface="Gill Sans MT"/>
            </a:endParaRPr>
          </a:p>
          <a:p>
            <a:pPr marL="697865">
              <a:lnSpc>
                <a:spcPct val="100000"/>
              </a:lnSpc>
              <a:spcBef>
                <a:spcPts val="440"/>
              </a:spcBef>
              <a:tabLst>
                <a:tab pos="1047115" algn="l"/>
              </a:tabLst>
            </a:pPr>
            <a:endParaRPr lang="en-US" sz="2800" spc="-35" dirty="0">
              <a:solidFill>
                <a:srgbClr val="174576"/>
              </a:solidFill>
              <a:latin typeface="Gill Sans MT"/>
              <a:cs typeface="Gill Sans MT"/>
            </a:endParaRPr>
          </a:p>
          <a:p>
            <a:pPr marL="697865">
              <a:lnSpc>
                <a:spcPct val="100000"/>
              </a:lnSpc>
              <a:spcBef>
                <a:spcPts val="440"/>
              </a:spcBef>
              <a:tabLst>
                <a:tab pos="1047115" algn="l"/>
              </a:tabLst>
            </a:pPr>
            <a:r>
              <a:rPr sz="2800" spc="-35" dirty="0">
                <a:latin typeface="Gill Sans MT"/>
                <a:cs typeface="Gill Sans MT"/>
              </a:rPr>
              <a:t>How </a:t>
            </a:r>
            <a:r>
              <a:rPr sz="2800" spc="-25" dirty="0">
                <a:latin typeface="Gill Sans MT"/>
                <a:cs typeface="Gill Sans MT"/>
              </a:rPr>
              <a:t>does </a:t>
            </a:r>
            <a:r>
              <a:rPr sz="2800" spc="-30" dirty="0">
                <a:latin typeface="Gill Sans MT"/>
                <a:cs typeface="Gill Sans MT"/>
              </a:rPr>
              <a:t>the </a:t>
            </a:r>
            <a:r>
              <a:rPr sz="2800" spc="-35" dirty="0">
                <a:latin typeface="Gill Sans MT"/>
                <a:cs typeface="Gill Sans MT"/>
              </a:rPr>
              <a:t>time complexity </a:t>
            </a:r>
            <a:r>
              <a:rPr sz="2800" spc="-20" dirty="0">
                <a:latin typeface="Gill Sans MT"/>
                <a:cs typeface="Gill Sans MT"/>
              </a:rPr>
              <a:t>of </a:t>
            </a:r>
            <a:r>
              <a:rPr sz="2800" spc="-55" dirty="0">
                <a:latin typeface="Gill Sans MT"/>
                <a:cs typeface="Gill Sans MT"/>
              </a:rPr>
              <a:t>this </a:t>
            </a:r>
            <a:r>
              <a:rPr sz="2800" spc="-25" dirty="0">
                <a:latin typeface="Gill Sans MT"/>
                <a:cs typeface="Gill Sans MT"/>
              </a:rPr>
              <a:t>compare </a:t>
            </a:r>
            <a:r>
              <a:rPr sz="2800" spc="-45" dirty="0">
                <a:latin typeface="Gill Sans MT"/>
                <a:cs typeface="Gill Sans MT"/>
              </a:rPr>
              <a:t>to </a:t>
            </a:r>
            <a:r>
              <a:rPr sz="2800" spc="-25" dirty="0">
                <a:latin typeface="Gill Sans MT"/>
                <a:cs typeface="Gill Sans MT"/>
              </a:rPr>
              <a:t>brute</a:t>
            </a:r>
            <a:r>
              <a:rPr sz="2800" spc="310" dirty="0">
                <a:latin typeface="Gill Sans MT"/>
                <a:cs typeface="Gill Sans MT"/>
              </a:rPr>
              <a:t> </a:t>
            </a:r>
            <a:r>
              <a:rPr sz="2800" spc="-60" dirty="0">
                <a:latin typeface="Gill Sans MT"/>
                <a:cs typeface="Gill Sans MT"/>
              </a:rPr>
              <a:t>force?</a:t>
            </a:r>
            <a:endParaRPr sz="2800" dirty="0">
              <a:latin typeface="Gill Sans MT"/>
              <a:cs typeface="Gill Sans M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6B70B-6C0E-4060-987E-7FE005C0BEFD}"/>
              </a:ext>
            </a:extLst>
          </p:cNvPr>
          <p:cNvSpPr>
            <a:spLocks noGrp="1"/>
          </p:cNvSpPr>
          <p:nvPr>
            <p:ph type="title"/>
          </p:nvPr>
        </p:nvSpPr>
        <p:spPr/>
        <p:txBody>
          <a:bodyPr/>
          <a:lstStyle/>
          <a:p>
            <a:r>
              <a:rPr lang="en-US" dirty="0"/>
              <a:t>Passwords</a:t>
            </a:r>
          </a:p>
        </p:txBody>
      </p:sp>
      <p:sp>
        <p:nvSpPr>
          <p:cNvPr id="3" name="Content Placeholder 2">
            <a:extLst>
              <a:ext uri="{FF2B5EF4-FFF2-40B4-BE49-F238E27FC236}">
                <a16:creationId xmlns:a16="http://schemas.microsoft.com/office/drawing/2014/main" id="{51DA5967-07DF-464E-A78D-32C86D624D17}"/>
              </a:ext>
            </a:extLst>
          </p:cNvPr>
          <p:cNvSpPr>
            <a:spLocks noGrp="1"/>
          </p:cNvSpPr>
          <p:nvPr>
            <p:ph idx="1"/>
          </p:nvPr>
        </p:nvSpPr>
        <p:spPr/>
        <p:txBody>
          <a:bodyPr/>
          <a:lstStyle/>
          <a:p>
            <a:r>
              <a:rPr lang="en-US" dirty="0"/>
              <a:t>How many passwords do you have?</a:t>
            </a:r>
          </a:p>
          <a:p>
            <a:pPr lvl="1"/>
            <a:r>
              <a:rPr lang="en-US" dirty="0"/>
              <a:t>The number will keep rising</a:t>
            </a:r>
          </a:p>
          <a:p>
            <a:r>
              <a:rPr lang="en-US" dirty="0"/>
              <a:t>What for?</a:t>
            </a:r>
          </a:p>
          <a:p>
            <a:r>
              <a:rPr lang="en-US" dirty="0"/>
              <a:t>Do other people know the passwords?</a:t>
            </a:r>
          </a:p>
          <a:p>
            <a:r>
              <a:rPr lang="en-US" dirty="0"/>
              <a:t>Is each of them long, unique, and kept secure?</a:t>
            </a:r>
          </a:p>
        </p:txBody>
      </p:sp>
    </p:spTree>
    <p:extLst>
      <p:ext uri="{BB962C8B-B14F-4D97-AF65-F5344CB8AC3E}">
        <p14:creationId xmlns:p14="http://schemas.microsoft.com/office/powerpoint/2010/main" val="2028468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r>
              <a:rPr lang="en-US" dirty="0"/>
              <a:t>Rainbow Tables</a:t>
            </a:r>
          </a:p>
        </p:txBody>
      </p:sp>
      <p:sp>
        <p:nvSpPr>
          <p:cNvPr id="3" name="Content Placeholder 2"/>
          <p:cNvSpPr>
            <a:spLocks noGrp="1"/>
          </p:cNvSpPr>
          <p:nvPr>
            <p:ph idx="1"/>
          </p:nvPr>
        </p:nvSpPr>
        <p:spPr>
          <a:xfrm>
            <a:off x="751546" y="1543060"/>
            <a:ext cx="8229600" cy="3554730"/>
          </a:xfrm>
        </p:spPr>
        <p:txBody>
          <a:bodyPr>
            <a:normAutofit fontScale="92500" lnSpcReduction="10000"/>
          </a:bodyPr>
          <a:lstStyle/>
          <a:p>
            <a:pPr marL="0" indent="0">
              <a:buNone/>
            </a:pPr>
            <a:r>
              <a:rPr lang="en-US" sz="2800" dirty="0"/>
              <a:t>We can speedup cracking by using a hash table</a:t>
            </a:r>
          </a:p>
          <a:p>
            <a:pPr lvl="1"/>
            <a:r>
              <a:rPr lang="en-US" sz="2400" dirty="0"/>
              <a:t>Dictionary of passwords with associated hashes.</a:t>
            </a:r>
          </a:p>
          <a:p>
            <a:pPr lvl="1"/>
            <a:r>
              <a:rPr lang="en-US" sz="2400" dirty="0"/>
              <a:t>Contains passwords from char set within length range.</a:t>
            </a:r>
          </a:p>
          <a:p>
            <a:pPr marL="0" indent="0">
              <a:buNone/>
            </a:pPr>
            <a:r>
              <a:rPr lang="en-US" sz="2800" dirty="0"/>
              <a:t>Problem: hash tables require huge storage space</a:t>
            </a:r>
          </a:p>
          <a:p>
            <a:pPr marL="0" indent="0">
              <a:buNone/>
            </a:pPr>
            <a:endParaRPr lang="en-US" sz="800" dirty="0"/>
          </a:p>
          <a:p>
            <a:pPr marL="0" indent="0">
              <a:buNone/>
            </a:pPr>
            <a:r>
              <a:rPr lang="en-US" sz="2800" dirty="0"/>
              <a:t>Solution: Rainbow table algorithm reduces storage.</a:t>
            </a:r>
          </a:p>
          <a:p>
            <a:pPr lvl="1"/>
            <a:r>
              <a:rPr lang="en-US" sz="2400" dirty="0"/>
              <a:t>MD5 table of lowercase + numeric passwords &lt;= 9 needs 80GB.</a:t>
            </a:r>
          </a:p>
          <a:p>
            <a:pPr lvl="1"/>
            <a:r>
              <a:rPr lang="en-US" sz="2400" dirty="0"/>
              <a:t>Adding uppercase + symbols would increase size to about 10TB.</a:t>
            </a:r>
            <a:endParaRPr lang="en-US" dirty="0"/>
          </a:p>
          <a:p>
            <a:pPr lvl="1"/>
            <a:r>
              <a:rPr lang="en-US" sz="2400" dirty="0"/>
              <a:t>Success rate around 99.9% (some passwords  missing.)</a:t>
            </a:r>
          </a:p>
        </p:txBody>
      </p:sp>
      <p:pic>
        <p:nvPicPr>
          <p:cNvPr id="4098" name="Picture 2" descr="http://kestas.kuliukas.com/RainbowTables/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87" y="4876800"/>
            <a:ext cx="378142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544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ChangeArrowheads="1"/>
          </p:cNvSpPr>
          <p:nvPr>
            <p:ph type="title"/>
          </p:nvPr>
        </p:nvSpPr>
        <p:spPr>
          <a:xfrm>
            <a:off x="457200" y="533400"/>
            <a:ext cx="8229600" cy="838200"/>
          </a:xfrm>
        </p:spPr>
        <p:txBody>
          <a:bodyPr/>
          <a:lstStyle/>
          <a:p>
            <a:r>
              <a:rPr lang="en-US" dirty="0"/>
              <a:t>Salts</a:t>
            </a:r>
          </a:p>
        </p:txBody>
      </p:sp>
      <p:sp>
        <p:nvSpPr>
          <p:cNvPr id="813059" name="Rectangle 3"/>
          <p:cNvSpPr>
            <a:spLocks noGrp="1" noChangeArrowheads="1"/>
          </p:cNvSpPr>
          <p:nvPr>
            <p:ph type="body" idx="1"/>
          </p:nvPr>
        </p:nvSpPr>
        <p:spPr>
          <a:xfrm>
            <a:off x="685800" y="1371600"/>
            <a:ext cx="8305800" cy="4800600"/>
          </a:xfrm>
        </p:spPr>
        <p:txBody>
          <a:bodyPr/>
          <a:lstStyle/>
          <a:p>
            <a:pPr>
              <a:buFontTx/>
              <a:buNone/>
            </a:pPr>
            <a:r>
              <a:rPr lang="en-US" sz="2800" dirty="0"/>
              <a:t>Add random, public data to password to create key.</a:t>
            </a:r>
          </a:p>
          <a:p>
            <a:pPr>
              <a:buFontTx/>
              <a:buNone/>
            </a:pPr>
            <a:r>
              <a:rPr lang="en-US" sz="2800" dirty="0"/>
              <a:t>Any word may be hashed in 2</a:t>
            </a:r>
            <a:r>
              <a:rPr lang="en-US" sz="2800" baseline="30000" dirty="0"/>
              <a:t>n</a:t>
            </a:r>
            <a:r>
              <a:rPr lang="en-US" sz="2800" dirty="0"/>
              <a:t> possible ways:</a:t>
            </a:r>
            <a:endParaRPr lang="en-US" sz="2800" i="1" dirty="0">
              <a:sym typeface="Symbol" panose="05050102010706020507" pitchFamily="18" charset="2"/>
            </a:endParaRPr>
          </a:p>
          <a:p>
            <a:pPr lvl="1"/>
            <a:r>
              <a:rPr lang="en-US" sz="2400" dirty="0">
                <a:sym typeface="Symbol" panose="05050102010706020507" pitchFamily="18" charset="2"/>
              </a:rPr>
              <a:t>Your password always uses same n-bit salt.</a:t>
            </a:r>
          </a:p>
          <a:p>
            <a:pPr lvl="1"/>
            <a:r>
              <a:rPr lang="en-US" sz="2400" dirty="0">
                <a:sym typeface="Symbol" panose="05050102010706020507" pitchFamily="18" charset="2"/>
              </a:rPr>
              <a:t>Someone else with same password </a:t>
            </a:r>
            <a:r>
              <a:rPr lang="en-US" sz="2400" i="1" dirty="0">
                <a:sym typeface="Symbol" panose="05050102010706020507" pitchFamily="18" charset="2"/>
              </a:rPr>
              <a:t>a</a:t>
            </a:r>
            <a:r>
              <a:rPr lang="en-US" sz="2400" dirty="0">
                <a:sym typeface="Symbol" panose="05050102010706020507" pitchFamily="18" charset="2"/>
              </a:rPr>
              <a:t> probably has different salt, and thus different </a:t>
            </a:r>
            <a:r>
              <a:rPr lang="en-US" sz="2400" i="1" dirty="0">
                <a:sym typeface="Symbol" panose="05050102010706020507" pitchFamily="18" charset="2"/>
              </a:rPr>
              <a:t>c = f(a).</a:t>
            </a:r>
          </a:p>
          <a:p>
            <a:pPr lvl="1"/>
            <a:r>
              <a:rPr lang="en-US" sz="2400" dirty="0">
                <a:sym typeface="Symbol" panose="05050102010706020507" pitchFamily="18" charset="2"/>
              </a:rPr>
              <a:t>Multiplies size of rainbow table by </a:t>
            </a:r>
            <a:r>
              <a:rPr lang="en-US" sz="2400" dirty="0"/>
              <a:t>2</a:t>
            </a:r>
            <a:r>
              <a:rPr lang="en-US" sz="2400" baseline="30000" dirty="0"/>
              <a:t>n.</a:t>
            </a:r>
          </a:p>
          <a:p>
            <a:pPr lvl="1"/>
            <a:r>
              <a:rPr lang="en-US" sz="2400" dirty="0">
                <a:sym typeface="Symbol" panose="05050102010706020507" pitchFamily="18" charset="2"/>
              </a:rPr>
              <a:t>Doesn’t significantly slow down other cracking techniques.</a:t>
            </a:r>
            <a:endParaRPr lang="en-US" sz="2400" i="1" dirty="0">
              <a:sym typeface="Symbol" panose="05050102010706020507" pitchFamily="18" charset="2"/>
            </a:endParaRPr>
          </a:p>
          <a:p>
            <a:pPr>
              <a:buFontTx/>
              <a:buNone/>
            </a:pPr>
            <a:r>
              <a:rPr lang="en-US" sz="2800" dirty="0">
                <a:sym typeface="Symbol" panose="05050102010706020507" pitchFamily="18" charset="2"/>
              </a:rPr>
              <a:t>Classic UNIX </a:t>
            </a:r>
            <a:r>
              <a:rPr lang="en-US" sz="2800" dirty="0">
                <a:latin typeface="Courier New" panose="02070309020205020404" pitchFamily="49" charset="0"/>
                <a:cs typeface="Courier New" panose="02070309020205020404" pitchFamily="49" charset="0"/>
                <a:sym typeface="Symbol" panose="05050102010706020507" pitchFamily="18" charset="2"/>
              </a:rPr>
              <a:t>crypt </a:t>
            </a:r>
            <a:r>
              <a:rPr lang="en-US" sz="2800" dirty="0">
                <a:sym typeface="Symbol" panose="05050102010706020507" pitchFamily="18" charset="2"/>
              </a:rPr>
              <a:t>hashes had a 12-bit salt:</a:t>
            </a:r>
          </a:p>
          <a:p>
            <a:pPr lvl="1"/>
            <a:r>
              <a:rPr lang="en-US" sz="2400" dirty="0">
                <a:sym typeface="Symbol" panose="05050102010706020507" pitchFamily="18" charset="2"/>
              </a:rPr>
              <a:t>Number of possible keys increased to 2</a:t>
            </a:r>
            <a:r>
              <a:rPr lang="en-US" sz="2400" baseline="30000" dirty="0">
                <a:sym typeface="Symbol" panose="05050102010706020507" pitchFamily="18" charset="2"/>
              </a:rPr>
              <a:t>66</a:t>
            </a:r>
          </a:p>
          <a:p>
            <a:pPr lvl="1"/>
            <a:r>
              <a:rPr lang="en-US" sz="2400" dirty="0">
                <a:sym typeface="Symbol" panose="05050102010706020507" pitchFamily="18" charset="2"/>
              </a:rPr>
              <a:t>Rainbow table needs to be 4096 times bigger due to salt.</a:t>
            </a:r>
          </a:p>
        </p:txBody>
      </p:sp>
    </p:spTree>
    <p:extLst>
      <p:ext uri="{BB962C8B-B14F-4D97-AF65-F5344CB8AC3E}">
        <p14:creationId xmlns:p14="http://schemas.microsoft.com/office/powerpoint/2010/main" val="660048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761458"/>
            <a:ext cx="8229600" cy="991682"/>
          </a:xfrm>
          <a:prstGeom prst="rect">
            <a:avLst/>
          </a:prstGeom>
        </p:spPr>
        <p:txBody>
          <a:bodyPr vert="horz" wrap="square" lIns="0" tIns="48260" rIns="0" bIns="0" rtlCol="0">
            <a:spAutoFit/>
          </a:bodyPr>
          <a:lstStyle/>
          <a:p>
            <a:pPr marL="12700" marR="5080">
              <a:lnSpc>
                <a:spcPts val="3900"/>
              </a:lnSpc>
              <a:spcBef>
                <a:spcPts val="380"/>
              </a:spcBef>
            </a:pPr>
            <a:r>
              <a:rPr spc="-50" dirty="0"/>
              <a:t>The </a:t>
            </a:r>
            <a:r>
              <a:rPr spc="-75" dirty="0"/>
              <a:t>Benefits </a:t>
            </a:r>
            <a:r>
              <a:rPr spc="-35" dirty="0"/>
              <a:t>of </a:t>
            </a:r>
            <a:r>
              <a:rPr spc="-45" dirty="0"/>
              <a:t>Salt </a:t>
            </a:r>
            <a:br>
              <a:rPr lang="en-US" spc="-45" dirty="0"/>
            </a:br>
            <a:r>
              <a:rPr sz="2000" spc="-35" dirty="0"/>
              <a:t>(besides </a:t>
            </a:r>
            <a:r>
              <a:rPr sz="2000" spc="-55" dirty="0"/>
              <a:t>making </a:t>
            </a:r>
            <a:r>
              <a:rPr sz="2000" spc="-65" dirty="0"/>
              <a:t>things  taste</a:t>
            </a:r>
            <a:r>
              <a:rPr sz="2000" spc="-10" dirty="0"/>
              <a:t> </a:t>
            </a:r>
            <a:r>
              <a:rPr sz="2000" spc="-55" dirty="0"/>
              <a:t>delicious)</a:t>
            </a:r>
            <a:endParaRPr spc="-55" dirty="0"/>
          </a:p>
        </p:txBody>
      </p:sp>
      <p:sp>
        <p:nvSpPr>
          <p:cNvPr id="3" name="object 3"/>
          <p:cNvSpPr txBox="1"/>
          <p:nvPr/>
        </p:nvSpPr>
        <p:spPr>
          <a:xfrm>
            <a:off x="812482" y="1956687"/>
            <a:ext cx="7471409" cy="4272965"/>
          </a:xfrm>
          <a:prstGeom prst="rect">
            <a:avLst/>
          </a:prstGeom>
        </p:spPr>
        <p:txBody>
          <a:bodyPr vert="horz" wrap="square" lIns="0" tIns="38100" rIns="0" bIns="0" rtlCol="0">
            <a:spAutoFit/>
          </a:bodyPr>
          <a:lstStyle/>
          <a:p>
            <a:pPr marL="469900" marR="240665" indent="-457200">
              <a:lnSpc>
                <a:spcPts val="2500"/>
              </a:lnSpc>
              <a:spcBef>
                <a:spcPts val="300"/>
              </a:spcBef>
              <a:buFont typeface="Arial" panose="020B0604020202020204" pitchFamily="34" charset="0"/>
              <a:buChar char="•"/>
            </a:pPr>
            <a:r>
              <a:rPr sz="2800" i="1" dirty="0">
                <a:solidFill>
                  <a:srgbClr val="174576"/>
                </a:solidFill>
                <a:latin typeface="Gill Sans MT"/>
                <a:cs typeface="Gill Sans MT"/>
              </a:rPr>
              <a:t>Salt </a:t>
            </a:r>
            <a:r>
              <a:rPr sz="2800" spc="-70" dirty="0">
                <a:solidFill>
                  <a:srgbClr val="174576"/>
                </a:solidFill>
                <a:latin typeface="Gill Sans MT"/>
                <a:cs typeface="Gill Sans MT"/>
              </a:rPr>
              <a:t>is </a:t>
            </a:r>
            <a:r>
              <a:rPr sz="2800" dirty="0">
                <a:solidFill>
                  <a:srgbClr val="174576"/>
                </a:solidFill>
                <a:latin typeface="Gill Sans MT"/>
                <a:cs typeface="Gill Sans MT"/>
              </a:rPr>
              <a:t>a </a:t>
            </a:r>
            <a:r>
              <a:rPr sz="2800" spc="-25" dirty="0">
                <a:solidFill>
                  <a:srgbClr val="174576"/>
                </a:solidFill>
                <a:latin typeface="Gill Sans MT"/>
                <a:cs typeface="Gill Sans MT"/>
              </a:rPr>
              <a:t>random </a:t>
            </a:r>
            <a:r>
              <a:rPr sz="2800" spc="-55" dirty="0">
                <a:solidFill>
                  <a:srgbClr val="174576"/>
                </a:solidFill>
                <a:latin typeface="Gill Sans MT"/>
                <a:cs typeface="Gill Sans MT"/>
              </a:rPr>
              <a:t>string </a:t>
            </a:r>
            <a:r>
              <a:rPr sz="2800" spc="-25" dirty="0">
                <a:solidFill>
                  <a:srgbClr val="174576"/>
                </a:solidFill>
                <a:latin typeface="Gill Sans MT"/>
                <a:cs typeface="Gill Sans MT"/>
              </a:rPr>
              <a:t>of </a:t>
            </a:r>
            <a:r>
              <a:rPr sz="2800" spc="-40" dirty="0">
                <a:solidFill>
                  <a:srgbClr val="174576"/>
                </a:solidFill>
                <a:latin typeface="Gill Sans MT"/>
                <a:cs typeface="Gill Sans MT"/>
              </a:rPr>
              <a:t>characters </a:t>
            </a:r>
            <a:r>
              <a:rPr sz="2800" dirty="0">
                <a:solidFill>
                  <a:srgbClr val="174576"/>
                </a:solidFill>
                <a:latin typeface="Gill Sans MT"/>
                <a:cs typeface="Gill Sans MT"/>
              </a:rPr>
              <a:t>added </a:t>
            </a:r>
            <a:r>
              <a:rPr sz="2800" spc="-50" dirty="0">
                <a:solidFill>
                  <a:srgbClr val="174576"/>
                </a:solidFill>
                <a:latin typeface="Gill Sans MT"/>
                <a:cs typeface="Gill Sans MT"/>
              </a:rPr>
              <a:t>to </a:t>
            </a:r>
            <a:r>
              <a:rPr sz="2800" spc="-35" dirty="0">
                <a:solidFill>
                  <a:srgbClr val="174576"/>
                </a:solidFill>
                <a:latin typeface="Gill Sans MT"/>
                <a:cs typeface="Gill Sans MT"/>
              </a:rPr>
              <a:t>the </a:t>
            </a:r>
            <a:r>
              <a:rPr sz="2800" spc="-25" dirty="0">
                <a:solidFill>
                  <a:srgbClr val="174576"/>
                </a:solidFill>
                <a:latin typeface="Gill Sans MT"/>
                <a:cs typeface="Gill Sans MT"/>
              </a:rPr>
              <a:t>beginning </a:t>
            </a:r>
            <a:r>
              <a:rPr sz="2800" spc="-80" dirty="0">
                <a:solidFill>
                  <a:srgbClr val="174576"/>
                </a:solidFill>
                <a:latin typeface="Gill Sans MT"/>
                <a:cs typeface="Gill Sans MT"/>
              </a:rPr>
              <a:t>or  </a:t>
            </a:r>
            <a:r>
              <a:rPr sz="2800" spc="-10" dirty="0">
                <a:solidFill>
                  <a:srgbClr val="174576"/>
                </a:solidFill>
                <a:latin typeface="Gill Sans MT"/>
                <a:cs typeface="Gill Sans MT"/>
              </a:rPr>
              <a:t>end </a:t>
            </a:r>
            <a:r>
              <a:rPr sz="2800" spc="-25" dirty="0">
                <a:solidFill>
                  <a:srgbClr val="174576"/>
                </a:solidFill>
                <a:latin typeface="Gill Sans MT"/>
                <a:cs typeface="Gill Sans MT"/>
              </a:rPr>
              <a:t>of </a:t>
            </a:r>
            <a:r>
              <a:rPr sz="2800" dirty="0">
                <a:solidFill>
                  <a:srgbClr val="174576"/>
                </a:solidFill>
                <a:latin typeface="Gill Sans MT"/>
                <a:cs typeface="Gill Sans MT"/>
              </a:rPr>
              <a:t>a </a:t>
            </a:r>
            <a:r>
              <a:rPr sz="2800" spc="-45" dirty="0">
                <a:solidFill>
                  <a:srgbClr val="174576"/>
                </a:solidFill>
                <a:latin typeface="Gill Sans MT"/>
                <a:cs typeface="Gill Sans MT"/>
              </a:rPr>
              <a:t>password </a:t>
            </a:r>
            <a:r>
              <a:rPr sz="2800" spc="-35" dirty="0">
                <a:solidFill>
                  <a:srgbClr val="174576"/>
                </a:solidFill>
                <a:latin typeface="Gill Sans MT"/>
                <a:cs typeface="Gill Sans MT"/>
              </a:rPr>
              <a:t>before </a:t>
            </a:r>
            <a:r>
              <a:rPr sz="2800" spc="-70" dirty="0">
                <a:solidFill>
                  <a:srgbClr val="174576"/>
                </a:solidFill>
                <a:latin typeface="Gill Sans MT"/>
                <a:cs typeface="Gill Sans MT"/>
              </a:rPr>
              <a:t>it is</a:t>
            </a:r>
            <a:r>
              <a:rPr sz="2800" spc="170" dirty="0">
                <a:solidFill>
                  <a:srgbClr val="174576"/>
                </a:solidFill>
                <a:latin typeface="Gill Sans MT"/>
                <a:cs typeface="Gill Sans MT"/>
              </a:rPr>
              <a:t> </a:t>
            </a:r>
            <a:r>
              <a:rPr sz="2800" spc="-20" dirty="0">
                <a:solidFill>
                  <a:srgbClr val="174576"/>
                </a:solidFill>
                <a:latin typeface="Gill Sans MT"/>
                <a:cs typeface="Gill Sans MT"/>
              </a:rPr>
              <a:t>hashed</a:t>
            </a:r>
            <a:endParaRPr sz="2800" dirty="0">
              <a:latin typeface="Gill Sans MT"/>
              <a:cs typeface="Gill Sans MT"/>
            </a:endParaRPr>
          </a:p>
          <a:p>
            <a:pPr marL="818515" marR="282575" indent="-457200">
              <a:lnSpc>
                <a:spcPts val="2320"/>
              </a:lnSpc>
              <a:spcBef>
                <a:spcPts val="605"/>
              </a:spcBef>
              <a:buFont typeface="Wingdings" panose="05000000000000000000" pitchFamily="2" charset="2"/>
              <a:buChar char="Ø"/>
              <a:tabLst>
                <a:tab pos="697865" algn="l"/>
                <a:tab pos="4069079" algn="l"/>
              </a:tabLst>
            </a:pPr>
            <a:r>
              <a:rPr sz="2800" spc="-45" dirty="0">
                <a:solidFill>
                  <a:srgbClr val="174576"/>
                </a:solidFill>
                <a:latin typeface="Gill Sans MT"/>
                <a:cs typeface="Gill Sans MT"/>
              </a:rPr>
              <a:t>if </a:t>
            </a:r>
            <a:r>
              <a:rPr sz="2800" spc="-30" dirty="0">
                <a:solidFill>
                  <a:srgbClr val="174576"/>
                </a:solidFill>
                <a:latin typeface="Gill Sans MT"/>
                <a:cs typeface="Gill Sans MT"/>
              </a:rPr>
              <a:t>the </a:t>
            </a:r>
            <a:r>
              <a:rPr sz="2800" spc="-50" dirty="0">
                <a:solidFill>
                  <a:srgbClr val="174576"/>
                </a:solidFill>
                <a:latin typeface="Gill Sans MT"/>
                <a:cs typeface="Gill Sans MT"/>
              </a:rPr>
              <a:t>salt </a:t>
            </a:r>
            <a:r>
              <a:rPr sz="2800" spc="-65" dirty="0">
                <a:solidFill>
                  <a:srgbClr val="174576"/>
                </a:solidFill>
                <a:latin typeface="Gill Sans MT"/>
                <a:cs typeface="Gill Sans MT"/>
              </a:rPr>
              <a:t>is </a:t>
            </a:r>
            <a:r>
              <a:rPr sz="2800" i="1" spc="-5" dirty="0">
                <a:solidFill>
                  <a:srgbClr val="FF0000"/>
                </a:solidFill>
                <a:latin typeface="Gill Sans MT"/>
                <a:cs typeface="Gill Sans MT"/>
              </a:rPr>
              <a:t>17thRxds</a:t>
            </a:r>
            <a:r>
              <a:rPr sz="2800" i="1" spc="-5" dirty="0">
                <a:solidFill>
                  <a:srgbClr val="174576"/>
                </a:solidFill>
                <a:latin typeface="Gill Sans MT"/>
                <a:cs typeface="Gill Sans MT"/>
              </a:rPr>
              <a:t> </a:t>
            </a:r>
            <a:r>
              <a:rPr sz="2800" spc="-10" dirty="0">
                <a:solidFill>
                  <a:srgbClr val="174576"/>
                </a:solidFill>
                <a:latin typeface="Gill Sans MT"/>
                <a:cs typeface="Gill Sans MT"/>
              </a:rPr>
              <a:t>and </a:t>
            </a:r>
            <a:r>
              <a:rPr sz="2800" spc="-65" dirty="0">
                <a:solidFill>
                  <a:srgbClr val="174576"/>
                </a:solidFill>
                <a:latin typeface="Gill Sans MT"/>
                <a:cs typeface="Gill Sans MT"/>
              </a:rPr>
              <a:t>your </a:t>
            </a:r>
            <a:r>
              <a:rPr sz="2800" spc="-40" dirty="0">
                <a:solidFill>
                  <a:srgbClr val="174576"/>
                </a:solidFill>
                <a:latin typeface="Gill Sans MT"/>
                <a:cs typeface="Gill Sans MT"/>
              </a:rPr>
              <a:t>password </a:t>
            </a:r>
            <a:r>
              <a:rPr sz="2800" spc="-65" dirty="0">
                <a:solidFill>
                  <a:srgbClr val="174576"/>
                </a:solidFill>
                <a:latin typeface="Gill Sans MT"/>
                <a:cs typeface="Gill Sans MT"/>
              </a:rPr>
              <a:t>is </a:t>
            </a:r>
            <a:r>
              <a:rPr sz="2800" i="1" spc="-10" dirty="0">
                <a:solidFill>
                  <a:srgbClr val="0070C0"/>
                </a:solidFill>
                <a:latin typeface="Gill Sans MT"/>
                <a:cs typeface="Gill Sans MT"/>
              </a:rPr>
              <a:t>mydogisgreat</a:t>
            </a:r>
            <a:r>
              <a:rPr sz="2800" i="1" spc="-10" dirty="0">
                <a:solidFill>
                  <a:srgbClr val="174576"/>
                </a:solidFill>
                <a:latin typeface="Gill Sans MT"/>
                <a:cs typeface="Gill Sans MT"/>
              </a:rPr>
              <a:t> </a:t>
            </a:r>
            <a:r>
              <a:rPr sz="2800" spc="-30" dirty="0">
                <a:solidFill>
                  <a:srgbClr val="174576"/>
                </a:solidFill>
                <a:latin typeface="Gill Sans MT"/>
                <a:cs typeface="Gill Sans MT"/>
              </a:rPr>
              <a:t>then the  </a:t>
            </a:r>
            <a:r>
              <a:rPr sz="2800" spc="-35" dirty="0">
                <a:solidFill>
                  <a:srgbClr val="174576"/>
                </a:solidFill>
                <a:latin typeface="Gill Sans MT"/>
                <a:cs typeface="Gill Sans MT"/>
              </a:rPr>
              <a:t>actual </a:t>
            </a:r>
            <a:r>
              <a:rPr sz="2800" spc="-40" dirty="0">
                <a:solidFill>
                  <a:srgbClr val="174576"/>
                </a:solidFill>
                <a:latin typeface="Gill Sans MT"/>
                <a:cs typeface="Gill Sans MT"/>
              </a:rPr>
              <a:t>password that </a:t>
            </a:r>
            <a:r>
              <a:rPr sz="2800" spc="-65" dirty="0">
                <a:solidFill>
                  <a:srgbClr val="174576"/>
                </a:solidFill>
                <a:latin typeface="Gill Sans MT"/>
                <a:cs typeface="Gill Sans MT"/>
              </a:rPr>
              <a:t>is</a:t>
            </a:r>
            <a:r>
              <a:rPr sz="2800" spc="145" dirty="0">
                <a:solidFill>
                  <a:srgbClr val="174576"/>
                </a:solidFill>
                <a:latin typeface="Gill Sans MT"/>
                <a:cs typeface="Gill Sans MT"/>
              </a:rPr>
              <a:t> </a:t>
            </a:r>
            <a:r>
              <a:rPr sz="2800" spc="-20" dirty="0">
                <a:solidFill>
                  <a:srgbClr val="174576"/>
                </a:solidFill>
                <a:latin typeface="Gill Sans MT"/>
                <a:cs typeface="Gill Sans MT"/>
              </a:rPr>
              <a:t>hashed</a:t>
            </a:r>
            <a:r>
              <a:rPr sz="2800" spc="5" dirty="0">
                <a:solidFill>
                  <a:srgbClr val="174576"/>
                </a:solidFill>
                <a:latin typeface="Gill Sans MT"/>
                <a:cs typeface="Gill Sans MT"/>
              </a:rPr>
              <a:t> </a:t>
            </a:r>
            <a:r>
              <a:rPr sz="2800" spc="-65" dirty="0">
                <a:solidFill>
                  <a:srgbClr val="174576"/>
                </a:solidFill>
                <a:latin typeface="Gill Sans MT"/>
                <a:cs typeface="Gill Sans MT"/>
              </a:rPr>
              <a:t>is</a:t>
            </a:r>
            <a:r>
              <a:rPr lang="en-US" sz="2800" spc="-65" dirty="0">
                <a:solidFill>
                  <a:srgbClr val="174576"/>
                </a:solidFill>
                <a:latin typeface="Gill Sans MT"/>
                <a:cs typeface="Gill Sans MT"/>
              </a:rPr>
              <a:t> </a:t>
            </a:r>
            <a:r>
              <a:rPr sz="2800" i="1" spc="-5" dirty="0">
                <a:solidFill>
                  <a:srgbClr val="7030A0"/>
                </a:solidFill>
                <a:latin typeface="Gill Sans MT"/>
                <a:cs typeface="Gill Sans MT"/>
              </a:rPr>
              <a:t>17thRxdsmydogisgreat</a:t>
            </a:r>
            <a:endParaRPr sz="2800" dirty="0">
              <a:solidFill>
                <a:srgbClr val="7030A0"/>
              </a:solidFill>
              <a:latin typeface="Gill Sans MT"/>
              <a:cs typeface="Gill Sans MT"/>
            </a:endParaRPr>
          </a:p>
          <a:p>
            <a:pPr marL="469900" marR="292100" indent="-457200">
              <a:lnSpc>
                <a:spcPts val="2500"/>
              </a:lnSpc>
              <a:spcBef>
                <a:spcPts val="1985"/>
              </a:spcBef>
              <a:buFont typeface="Arial" panose="020B0604020202020204" pitchFamily="34" charset="0"/>
              <a:buChar char="•"/>
            </a:pPr>
            <a:r>
              <a:rPr sz="2800" spc="-35" dirty="0">
                <a:solidFill>
                  <a:srgbClr val="174576"/>
                </a:solidFill>
                <a:latin typeface="Gill Sans MT"/>
                <a:cs typeface="Gill Sans MT"/>
              </a:rPr>
              <a:t>The </a:t>
            </a:r>
            <a:r>
              <a:rPr sz="2800" spc="-55" dirty="0">
                <a:solidFill>
                  <a:srgbClr val="174576"/>
                </a:solidFill>
                <a:latin typeface="Gill Sans MT"/>
                <a:cs typeface="Gill Sans MT"/>
              </a:rPr>
              <a:t>salt </a:t>
            </a:r>
            <a:r>
              <a:rPr sz="2800" spc="-70" dirty="0">
                <a:solidFill>
                  <a:srgbClr val="174576"/>
                </a:solidFill>
                <a:latin typeface="Gill Sans MT"/>
                <a:cs typeface="Gill Sans MT"/>
              </a:rPr>
              <a:t>is </a:t>
            </a:r>
            <a:r>
              <a:rPr sz="2800" spc="-30" dirty="0">
                <a:solidFill>
                  <a:srgbClr val="174576"/>
                </a:solidFill>
                <a:latin typeface="Gill Sans MT"/>
                <a:cs typeface="Gill Sans MT"/>
              </a:rPr>
              <a:t>then </a:t>
            </a:r>
            <a:r>
              <a:rPr sz="2800" spc="-55" dirty="0">
                <a:solidFill>
                  <a:srgbClr val="174576"/>
                </a:solidFill>
                <a:latin typeface="Gill Sans MT"/>
                <a:cs typeface="Gill Sans MT"/>
              </a:rPr>
              <a:t>stored </a:t>
            </a:r>
            <a:r>
              <a:rPr sz="2800" spc="-50" dirty="0">
                <a:solidFill>
                  <a:srgbClr val="174576"/>
                </a:solidFill>
                <a:latin typeface="Gill Sans MT"/>
                <a:cs typeface="Gill Sans MT"/>
              </a:rPr>
              <a:t>in </a:t>
            </a:r>
            <a:r>
              <a:rPr sz="2800" spc="-40" dirty="0">
                <a:solidFill>
                  <a:srgbClr val="174576"/>
                </a:solidFill>
                <a:latin typeface="Gill Sans MT"/>
                <a:cs typeface="Gill Sans MT"/>
              </a:rPr>
              <a:t>plaintext </a:t>
            </a:r>
            <a:r>
              <a:rPr sz="2800" spc="-10" dirty="0">
                <a:solidFill>
                  <a:srgbClr val="174576"/>
                </a:solidFill>
                <a:latin typeface="Gill Sans MT"/>
                <a:cs typeface="Gill Sans MT"/>
              </a:rPr>
              <a:t>and </a:t>
            </a:r>
            <a:r>
              <a:rPr sz="2800" spc="-35" dirty="0">
                <a:solidFill>
                  <a:srgbClr val="174576"/>
                </a:solidFill>
                <a:latin typeface="Gill Sans MT"/>
                <a:cs typeface="Gill Sans MT"/>
              </a:rPr>
              <a:t>associated</a:t>
            </a:r>
            <a:r>
              <a:rPr sz="2800" spc="-420" dirty="0">
                <a:solidFill>
                  <a:srgbClr val="174576"/>
                </a:solidFill>
                <a:latin typeface="Gill Sans MT"/>
                <a:cs typeface="Gill Sans MT"/>
              </a:rPr>
              <a:t> </a:t>
            </a:r>
            <a:r>
              <a:rPr sz="2800" spc="-60" dirty="0">
                <a:solidFill>
                  <a:srgbClr val="174576"/>
                </a:solidFill>
                <a:latin typeface="Gill Sans MT"/>
                <a:cs typeface="Gill Sans MT"/>
              </a:rPr>
              <a:t>directly </a:t>
            </a:r>
            <a:r>
              <a:rPr sz="2800" spc="-50" dirty="0">
                <a:solidFill>
                  <a:srgbClr val="174576"/>
                </a:solidFill>
                <a:latin typeface="Gill Sans MT"/>
                <a:cs typeface="Gill Sans MT"/>
              </a:rPr>
              <a:t>with  </a:t>
            </a:r>
            <a:r>
              <a:rPr sz="2800" spc="-35" dirty="0">
                <a:solidFill>
                  <a:srgbClr val="174576"/>
                </a:solidFill>
                <a:latin typeface="Gill Sans MT"/>
                <a:cs typeface="Gill Sans MT"/>
              </a:rPr>
              <a:t>the </a:t>
            </a:r>
            <a:r>
              <a:rPr sz="2800" spc="-45" dirty="0">
                <a:solidFill>
                  <a:srgbClr val="174576"/>
                </a:solidFill>
                <a:latin typeface="Gill Sans MT"/>
                <a:cs typeface="Gill Sans MT"/>
              </a:rPr>
              <a:t>password </a:t>
            </a:r>
            <a:r>
              <a:rPr sz="2800" spc="-70" dirty="0">
                <a:solidFill>
                  <a:srgbClr val="174576"/>
                </a:solidFill>
                <a:latin typeface="Gill Sans MT"/>
                <a:cs typeface="Gill Sans MT"/>
              </a:rPr>
              <a:t>it is </a:t>
            </a:r>
            <a:r>
              <a:rPr sz="2800" dirty="0">
                <a:solidFill>
                  <a:srgbClr val="174576"/>
                </a:solidFill>
                <a:latin typeface="Gill Sans MT"/>
                <a:cs typeface="Gill Sans MT"/>
              </a:rPr>
              <a:t>added</a:t>
            </a:r>
            <a:r>
              <a:rPr sz="2800" spc="195" dirty="0">
                <a:solidFill>
                  <a:srgbClr val="174576"/>
                </a:solidFill>
                <a:latin typeface="Gill Sans MT"/>
                <a:cs typeface="Gill Sans MT"/>
              </a:rPr>
              <a:t> </a:t>
            </a:r>
            <a:r>
              <a:rPr sz="2800" spc="-50" dirty="0">
                <a:solidFill>
                  <a:srgbClr val="174576"/>
                </a:solidFill>
                <a:latin typeface="Gill Sans MT"/>
                <a:cs typeface="Gill Sans MT"/>
              </a:rPr>
              <a:t>to</a:t>
            </a:r>
            <a:endParaRPr sz="2800" dirty="0">
              <a:latin typeface="Gill Sans MT"/>
              <a:cs typeface="Gill Sans MT"/>
            </a:endParaRPr>
          </a:p>
          <a:p>
            <a:pPr marL="469900" indent="-457200">
              <a:lnSpc>
                <a:spcPct val="100000"/>
              </a:lnSpc>
              <a:spcBef>
                <a:spcPts val="1800"/>
              </a:spcBef>
              <a:buFont typeface="Arial" panose="020B0604020202020204" pitchFamily="34" charset="0"/>
              <a:buChar char="•"/>
            </a:pPr>
            <a:r>
              <a:rPr sz="2800" spc="-35" dirty="0">
                <a:solidFill>
                  <a:srgbClr val="174576"/>
                </a:solidFill>
                <a:latin typeface="Gill Sans MT"/>
                <a:cs typeface="Gill Sans MT"/>
              </a:rPr>
              <a:t>The </a:t>
            </a:r>
            <a:r>
              <a:rPr sz="2800" spc="-20" dirty="0">
                <a:solidFill>
                  <a:srgbClr val="174576"/>
                </a:solidFill>
                <a:latin typeface="Gill Sans MT"/>
                <a:cs typeface="Gill Sans MT"/>
              </a:rPr>
              <a:t>idea </a:t>
            </a:r>
            <a:r>
              <a:rPr sz="2800" spc="-70" dirty="0">
                <a:solidFill>
                  <a:srgbClr val="174576"/>
                </a:solidFill>
                <a:latin typeface="Gill Sans MT"/>
                <a:cs typeface="Gill Sans MT"/>
              </a:rPr>
              <a:t>is </a:t>
            </a:r>
            <a:r>
              <a:rPr sz="2800" spc="-50" dirty="0">
                <a:solidFill>
                  <a:srgbClr val="174576"/>
                </a:solidFill>
                <a:latin typeface="Gill Sans MT"/>
                <a:cs typeface="Gill Sans MT"/>
              </a:rPr>
              <a:t>to </a:t>
            </a:r>
            <a:r>
              <a:rPr sz="2800" spc="-25" dirty="0">
                <a:solidFill>
                  <a:srgbClr val="174576"/>
                </a:solidFill>
                <a:latin typeface="Gill Sans MT"/>
                <a:cs typeface="Gill Sans MT"/>
              </a:rPr>
              <a:t>defeat </a:t>
            </a:r>
            <a:r>
              <a:rPr sz="2800" spc="-35" dirty="0">
                <a:solidFill>
                  <a:srgbClr val="174576"/>
                </a:solidFill>
                <a:latin typeface="Gill Sans MT"/>
                <a:cs typeface="Gill Sans MT"/>
              </a:rPr>
              <a:t>dictionary- </a:t>
            </a:r>
            <a:r>
              <a:rPr sz="2800" spc="-10" dirty="0">
                <a:solidFill>
                  <a:srgbClr val="174576"/>
                </a:solidFill>
                <a:latin typeface="Gill Sans MT"/>
                <a:cs typeface="Gill Sans MT"/>
              </a:rPr>
              <a:t>and </a:t>
            </a:r>
            <a:r>
              <a:rPr sz="2800" spc="-35" dirty="0">
                <a:solidFill>
                  <a:srgbClr val="174576"/>
                </a:solidFill>
                <a:latin typeface="Gill Sans MT"/>
                <a:cs typeface="Gill Sans MT"/>
              </a:rPr>
              <a:t>rainbow </a:t>
            </a:r>
            <a:r>
              <a:rPr sz="2800" spc="-25" dirty="0">
                <a:solidFill>
                  <a:srgbClr val="174576"/>
                </a:solidFill>
                <a:latin typeface="Gill Sans MT"/>
                <a:cs typeface="Gill Sans MT"/>
              </a:rPr>
              <a:t>table-based </a:t>
            </a:r>
            <a:r>
              <a:rPr sz="2800" spc="-55" dirty="0">
                <a:solidFill>
                  <a:srgbClr val="174576"/>
                </a:solidFill>
                <a:latin typeface="Gill Sans MT"/>
                <a:cs typeface="Gill Sans MT"/>
              </a:rPr>
              <a:t>attacks</a:t>
            </a:r>
            <a:endParaRPr sz="2800" dirty="0">
              <a:latin typeface="Gill Sans MT"/>
              <a:cs typeface="Gill Sans M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Storage and Use</a:t>
            </a:r>
          </a:p>
        </p:txBody>
      </p:sp>
      <p:pic>
        <p:nvPicPr>
          <p:cNvPr id="38914" name="Picture 2" descr="http://media.packetlife.net/media/blog/attachments/559/password_hash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28800"/>
            <a:ext cx="7367139"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115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7" y="397727"/>
            <a:ext cx="9144000" cy="914400"/>
          </a:xfrm>
        </p:spPr>
        <p:txBody>
          <a:bodyPr/>
          <a:lstStyle/>
          <a:p>
            <a:r>
              <a:rPr lang="en-US" dirty="0"/>
              <a:t>Modern Storage: Iterated Hash + Salt</a:t>
            </a:r>
          </a:p>
        </p:txBody>
      </p:sp>
      <p:sp>
        <p:nvSpPr>
          <p:cNvPr id="3" name="Content Placeholder 2"/>
          <p:cNvSpPr>
            <a:spLocks noGrp="1"/>
          </p:cNvSpPr>
          <p:nvPr>
            <p:ph idx="1"/>
          </p:nvPr>
        </p:nvSpPr>
        <p:spPr>
          <a:xfrm>
            <a:off x="304800" y="1295400"/>
            <a:ext cx="4419600" cy="4800600"/>
          </a:xfrm>
        </p:spPr>
        <p:txBody>
          <a:bodyPr>
            <a:normAutofit/>
          </a:bodyPr>
          <a:lstStyle/>
          <a:p>
            <a:pPr marL="0" indent="0">
              <a:buNone/>
            </a:pPr>
            <a:r>
              <a:rPr lang="en-US" sz="2400" dirty="0"/>
              <a:t>Password security basics</a:t>
            </a:r>
          </a:p>
          <a:p>
            <a:pPr lvl="1"/>
            <a:r>
              <a:rPr lang="en-US" sz="2000" dirty="0"/>
              <a:t>Hashes prevent direct access to cleartext passwords.</a:t>
            </a:r>
          </a:p>
          <a:p>
            <a:pPr lvl="1"/>
            <a:r>
              <a:rPr lang="en-US" sz="2000" dirty="0"/>
              <a:t>Salts make rainbow tables too expensive to use.</a:t>
            </a:r>
          </a:p>
          <a:p>
            <a:pPr marL="0" indent="0">
              <a:buNone/>
            </a:pPr>
            <a:r>
              <a:rPr lang="en-US" sz="2400" dirty="0"/>
              <a:t>How can we make cracking too expensive?</a:t>
            </a:r>
            <a:endParaRPr lang="en-US" sz="2000" dirty="0"/>
          </a:p>
          <a:p>
            <a:pPr marL="0" indent="0">
              <a:buNone/>
            </a:pPr>
            <a:r>
              <a:rPr lang="en-US" sz="2400" dirty="0"/>
              <a:t>Solution: make hashing slower by</a:t>
            </a:r>
          </a:p>
          <a:p>
            <a:pPr lvl="1"/>
            <a:r>
              <a:rPr lang="en-US" sz="2000" dirty="0"/>
              <a:t>Use slower hash algorithms.</a:t>
            </a:r>
          </a:p>
          <a:p>
            <a:pPr lvl="1"/>
            <a:r>
              <a:rPr lang="en-US" sz="2000" dirty="0"/>
              <a:t>Run the hash function multiple times, passing output of one iteration as input to next.</a:t>
            </a:r>
          </a:p>
        </p:txBody>
      </p:sp>
      <p:pic>
        <p:nvPicPr>
          <p:cNvPr id="1026" name="Picture 2" descr="Password encryption proc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487058"/>
            <a:ext cx="3810000" cy="2647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3729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26E1-A415-4C0B-8AAE-94F6F23DBDEA}"/>
              </a:ext>
            </a:extLst>
          </p:cNvPr>
          <p:cNvSpPr>
            <a:spLocks noGrp="1"/>
          </p:cNvSpPr>
          <p:nvPr>
            <p:ph type="title"/>
          </p:nvPr>
        </p:nvSpPr>
        <p:spPr>
          <a:xfrm>
            <a:off x="471935" y="684934"/>
            <a:ext cx="8200130" cy="480060"/>
          </a:xfrm>
        </p:spPr>
        <p:txBody>
          <a:bodyPr>
            <a:noAutofit/>
          </a:bodyPr>
          <a:lstStyle/>
          <a:p>
            <a:r>
              <a:rPr lang="en-US" sz="4500" b="1" dirty="0"/>
              <a:t>P-L-U-S</a:t>
            </a:r>
          </a:p>
        </p:txBody>
      </p:sp>
      <p:sp>
        <p:nvSpPr>
          <p:cNvPr id="4" name="TextBox 3">
            <a:extLst>
              <a:ext uri="{FF2B5EF4-FFF2-40B4-BE49-F238E27FC236}">
                <a16:creationId xmlns:a16="http://schemas.microsoft.com/office/drawing/2014/main" id="{49A516F8-460D-42B6-BE86-01BBAE01AE64}"/>
              </a:ext>
            </a:extLst>
          </p:cNvPr>
          <p:cNvSpPr txBox="1"/>
          <p:nvPr/>
        </p:nvSpPr>
        <p:spPr>
          <a:xfrm>
            <a:off x="639463" y="1751956"/>
            <a:ext cx="8062784" cy="3641959"/>
          </a:xfrm>
          <a:prstGeom prst="rect">
            <a:avLst/>
          </a:prstGeom>
          <a:noFill/>
        </p:spPr>
        <p:txBody>
          <a:bodyPr wrap="square" rtlCol="0">
            <a:spAutoFit/>
          </a:bodyPr>
          <a:lstStyle/>
          <a:p>
            <a:pPr marL="214313" indent="-214313" defTabSz="685800">
              <a:lnSpc>
                <a:spcPct val="200000"/>
              </a:lnSpc>
              <a:buFont typeface="Arial" panose="020B0604020202020204" pitchFamily="34" charset="0"/>
              <a:buChar char="•"/>
            </a:pPr>
            <a:r>
              <a:rPr lang="en-US" sz="3000" b="1" u="sng" dirty="0">
                <a:solidFill>
                  <a:prstClr val="black"/>
                </a:solidFill>
                <a:latin typeface="Segoe UI"/>
              </a:rPr>
              <a:t>P</a:t>
            </a:r>
            <a:r>
              <a:rPr lang="en-US" sz="3000" dirty="0">
                <a:solidFill>
                  <a:prstClr val="black"/>
                </a:solidFill>
                <a:latin typeface="Segoe UI"/>
              </a:rPr>
              <a:t>asswords should be…</a:t>
            </a:r>
          </a:p>
          <a:p>
            <a:pPr marL="214313" indent="-214313" defTabSz="685800">
              <a:lnSpc>
                <a:spcPct val="200000"/>
              </a:lnSpc>
              <a:buFont typeface="Arial" panose="020B0604020202020204" pitchFamily="34" charset="0"/>
              <a:buChar char="•"/>
            </a:pPr>
            <a:r>
              <a:rPr lang="en-US" sz="3000" b="1" u="sng" dirty="0">
                <a:solidFill>
                  <a:prstClr val="black"/>
                </a:solidFill>
                <a:latin typeface="Segoe UI"/>
              </a:rPr>
              <a:t>L</a:t>
            </a:r>
            <a:r>
              <a:rPr lang="en-US" sz="3000" dirty="0">
                <a:solidFill>
                  <a:prstClr val="black"/>
                </a:solidFill>
                <a:latin typeface="Segoe UI"/>
              </a:rPr>
              <a:t>ong</a:t>
            </a:r>
          </a:p>
          <a:p>
            <a:pPr marL="214313" indent="-214313" defTabSz="685800">
              <a:lnSpc>
                <a:spcPct val="200000"/>
              </a:lnSpc>
              <a:buFont typeface="Arial" panose="020B0604020202020204" pitchFamily="34" charset="0"/>
              <a:buChar char="•"/>
            </a:pPr>
            <a:r>
              <a:rPr lang="en-US" sz="3000" b="1" u="sng" dirty="0">
                <a:solidFill>
                  <a:prstClr val="black"/>
                </a:solidFill>
                <a:latin typeface="Segoe UI"/>
              </a:rPr>
              <a:t>U</a:t>
            </a:r>
            <a:r>
              <a:rPr lang="en-US" sz="3000" dirty="0">
                <a:solidFill>
                  <a:prstClr val="black"/>
                </a:solidFill>
                <a:latin typeface="Segoe UI"/>
              </a:rPr>
              <a:t>nique</a:t>
            </a:r>
          </a:p>
          <a:p>
            <a:pPr marL="214313" indent="-214313" defTabSz="685800">
              <a:lnSpc>
                <a:spcPct val="200000"/>
              </a:lnSpc>
              <a:buFont typeface="Arial" panose="020B0604020202020204" pitchFamily="34" charset="0"/>
              <a:buChar char="•"/>
            </a:pPr>
            <a:r>
              <a:rPr lang="en-US" sz="3000" b="1" u="sng" dirty="0">
                <a:solidFill>
                  <a:prstClr val="black"/>
                </a:solidFill>
                <a:latin typeface="Segoe UI"/>
              </a:rPr>
              <a:t>S</a:t>
            </a:r>
            <a:r>
              <a:rPr lang="en-US" sz="3000" dirty="0">
                <a:solidFill>
                  <a:prstClr val="black"/>
                </a:solidFill>
                <a:latin typeface="Segoe UI"/>
              </a:rPr>
              <a:t>ecure</a:t>
            </a:r>
          </a:p>
        </p:txBody>
      </p:sp>
      <p:sp>
        <p:nvSpPr>
          <p:cNvPr id="3" name="TextBox 2">
            <a:extLst>
              <a:ext uri="{FF2B5EF4-FFF2-40B4-BE49-F238E27FC236}">
                <a16:creationId xmlns:a16="http://schemas.microsoft.com/office/drawing/2014/main" id="{5AA5AE49-B4D4-4C57-8E41-1D1D01F626CB}"/>
              </a:ext>
            </a:extLst>
          </p:cNvPr>
          <p:cNvSpPr txBox="1"/>
          <p:nvPr/>
        </p:nvSpPr>
        <p:spPr>
          <a:xfrm>
            <a:off x="6162933" y="1295238"/>
            <a:ext cx="2904962" cy="4708981"/>
          </a:xfrm>
          <a:prstGeom prst="rect">
            <a:avLst/>
          </a:prstGeom>
          <a:noFill/>
        </p:spPr>
        <p:txBody>
          <a:bodyPr wrap="none" rtlCol="0">
            <a:spAutoFit/>
          </a:bodyPr>
          <a:lstStyle/>
          <a:p>
            <a:pPr defTabSz="685800"/>
            <a:r>
              <a:rPr lang="en-US" sz="30000" b="1" dirty="0">
                <a:solidFill>
                  <a:srgbClr val="70AD47"/>
                </a:solidFill>
                <a:latin typeface="Segoe UI"/>
              </a:rPr>
              <a:t>+</a:t>
            </a:r>
          </a:p>
        </p:txBody>
      </p:sp>
      <p:sp>
        <p:nvSpPr>
          <p:cNvPr id="5" name="TextBox 4">
            <a:extLst>
              <a:ext uri="{FF2B5EF4-FFF2-40B4-BE49-F238E27FC236}">
                <a16:creationId xmlns:a16="http://schemas.microsoft.com/office/drawing/2014/main" id="{6B6FD67B-8F2C-4059-8E64-625B5B238371}"/>
              </a:ext>
            </a:extLst>
          </p:cNvPr>
          <p:cNvSpPr txBox="1"/>
          <p:nvPr/>
        </p:nvSpPr>
        <p:spPr>
          <a:xfrm>
            <a:off x="5862" y="6372078"/>
            <a:ext cx="391454" cy="369332"/>
          </a:xfrm>
          <a:prstGeom prst="rect">
            <a:avLst/>
          </a:prstGeom>
          <a:noFill/>
        </p:spPr>
        <p:txBody>
          <a:bodyPr wrap="none" rtlCol="0">
            <a:spAutoFit/>
          </a:bodyPr>
          <a:lstStyle/>
          <a:p>
            <a:r>
              <a:rPr lang="en-US" dirty="0"/>
              <a:t>M</a:t>
            </a:r>
          </a:p>
        </p:txBody>
      </p:sp>
    </p:spTree>
    <p:custDataLst>
      <p:tags r:id="rId1"/>
    </p:custDataLst>
    <p:extLst>
      <p:ext uri="{BB962C8B-B14F-4D97-AF65-F5344CB8AC3E}">
        <p14:creationId xmlns:p14="http://schemas.microsoft.com/office/powerpoint/2010/main" val="3354421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A516F8-460D-42B6-BE86-01BBAE01AE64}"/>
              </a:ext>
            </a:extLst>
          </p:cNvPr>
          <p:cNvSpPr txBox="1"/>
          <p:nvPr/>
        </p:nvSpPr>
        <p:spPr>
          <a:xfrm>
            <a:off x="685800" y="1767650"/>
            <a:ext cx="5400453" cy="3554819"/>
          </a:xfrm>
          <a:prstGeom prst="rect">
            <a:avLst/>
          </a:prstGeom>
          <a:noFill/>
        </p:spPr>
        <p:txBody>
          <a:bodyPr wrap="none" rtlCol="0">
            <a:spAutoFit/>
          </a:bodyPr>
          <a:lstStyle/>
          <a:p>
            <a:pPr defTabSz="685800"/>
            <a:endParaRPr lang="en-US" sz="1500" dirty="0">
              <a:solidFill>
                <a:prstClr val="black"/>
              </a:solidFill>
              <a:latin typeface="Segoe UI"/>
            </a:endParaRPr>
          </a:p>
          <a:p>
            <a:pPr defTabSz="685800"/>
            <a:r>
              <a:rPr lang="en-US" sz="3000" dirty="0">
                <a:solidFill>
                  <a:prstClr val="black"/>
                </a:solidFill>
                <a:latin typeface="Segoe UI"/>
              </a:rPr>
              <a:t>Long</a:t>
            </a:r>
          </a:p>
          <a:p>
            <a:pPr marL="428625" indent="-428625" defTabSz="685800">
              <a:buFont typeface="Arial" panose="020B0604020202020204" pitchFamily="34" charset="0"/>
              <a:buChar char="•"/>
            </a:pPr>
            <a:endParaRPr lang="en-US" sz="1500" dirty="0">
              <a:solidFill>
                <a:prstClr val="black"/>
              </a:solidFill>
              <a:latin typeface="Segoe UI"/>
            </a:endParaRPr>
          </a:p>
          <a:p>
            <a:pPr marL="428625" indent="-428625" defTabSz="685800">
              <a:buFont typeface="Arial" panose="020B0604020202020204" pitchFamily="34" charset="0"/>
              <a:buChar char="•"/>
            </a:pPr>
            <a:r>
              <a:rPr lang="en-US" sz="3000" dirty="0">
                <a:solidFill>
                  <a:prstClr val="black"/>
                </a:solidFill>
                <a:latin typeface="Segoe UI"/>
              </a:rPr>
              <a:t>10 characters long or longer</a:t>
            </a:r>
          </a:p>
          <a:p>
            <a:pPr defTabSz="685800"/>
            <a:endParaRPr lang="en-US" sz="1500" dirty="0">
              <a:solidFill>
                <a:prstClr val="black"/>
              </a:solidFill>
              <a:latin typeface="Segoe UI"/>
            </a:endParaRPr>
          </a:p>
          <a:p>
            <a:pPr defTabSz="685800"/>
            <a:endParaRPr lang="en-US" sz="1500" dirty="0">
              <a:solidFill>
                <a:prstClr val="black"/>
              </a:solidFill>
              <a:latin typeface="Segoe UI"/>
            </a:endParaRPr>
          </a:p>
          <a:p>
            <a:pPr defTabSz="685800"/>
            <a:r>
              <a:rPr lang="en-US" sz="3000" dirty="0">
                <a:solidFill>
                  <a:prstClr val="black"/>
                </a:solidFill>
                <a:latin typeface="Segoe UI"/>
              </a:rPr>
              <a:t>Why?</a:t>
            </a:r>
          </a:p>
          <a:p>
            <a:pPr defTabSz="685800"/>
            <a:endParaRPr lang="en-US" sz="1500" dirty="0">
              <a:solidFill>
                <a:prstClr val="black"/>
              </a:solidFill>
              <a:latin typeface="Segoe UI"/>
            </a:endParaRPr>
          </a:p>
          <a:p>
            <a:pPr marL="428625" indent="-428625" defTabSz="685800">
              <a:buFont typeface="Arial" panose="020B0604020202020204" pitchFamily="34" charset="0"/>
              <a:buChar char="•"/>
            </a:pPr>
            <a:r>
              <a:rPr lang="en-US" sz="3000" dirty="0">
                <a:solidFill>
                  <a:prstClr val="black"/>
                </a:solidFill>
                <a:latin typeface="Segoe UI"/>
              </a:rPr>
              <a:t>Makes it difficult to break</a:t>
            </a:r>
          </a:p>
          <a:p>
            <a:pPr marL="214313" indent="-214313" defTabSz="685800">
              <a:buFont typeface="Arial" panose="020B0604020202020204" pitchFamily="34" charset="0"/>
              <a:buChar char="•"/>
            </a:pPr>
            <a:endParaRPr lang="en-US" sz="3000" dirty="0">
              <a:solidFill>
                <a:prstClr val="black"/>
              </a:solidFill>
              <a:latin typeface="Segoe UI"/>
            </a:endParaRPr>
          </a:p>
        </p:txBody>
      </p:sp>
      <p:sp>
        <p:nvSpPr>
          <p:cNvPr id="6" name="Title 1">
            <a:extLst>
              <a:ext uri="{FF2B5EF4-FFF2-40B4-BE49-F238E27FC236}">
                <a16:creationId xmlns:a16="http://schemas.microsoft.com/office/drawing/2014/main" id="{4322CA2E-672E-40BF-BD6E-61061E30ECE4}"/>
              </a:ext>
            </a:extLst>
          </p:cNvPr>
          <p:cNvSpPr txBox="1">
            <a:spLocks/>
          </p:cNvSpPr>
          <p:nvPr/>
        </p:nvSpPr>
        <p:spPr>
          <a:xfrm>
            <a:off x="436072" y="613751"/>
            <a:ext cx="8628106" cy="480060"/>
          </a:xfrm>
          <a:prstGeom prst="rect">
            <a:avLst/>
          </a:prstGeom>
        </p:spPr>
        <p:txBody>
          <a:bodyPr vert="horz" lIns="68580" tIns="34290" rIns="68580" bIns="34290" rtlCol="0" anchor="b" anchorCtr="0">
            <a:noAutofit/>
          </a:bodyPr>
          <a:lstStyle>
            <a:lvl1pPr algn="l" defTabSz="914400" rtl="0" eaLnBrk="1" latinLnBrk="0" hangingPunct="1">
              <a:spcBef>
                <a:spcPct val="0"/>
              </a:spcBef>
              <a:buNone/>
              <a:defRPr sz="2800" kern="1200">
                <a:solidFill>
                  <a:schemeClr val="bg2">
                    <a:lumMod val="25000"/>
                  </a:schemeClr>
                </a:solidFill>
                <a:latin typeface="+mj-lt"/>
                <a:ea typeface="+mj-ea"/>
                <a:cs typeface="+mj-cs"/>
              </a:defRPr>
            </a:lvl1pPr>
          </a:lstStyle>
          <a:p>
            <a:pPr defTabSz="685800"/>
            <a:r>
              <a:rPr lang="en-US" sz="3900" b="1" dirty="0">
                <a:solidFill>
                  <a:prstClr val="white">
                    <a:lumMod val="65000"/>
                  </a:prstClr>
                </a:solidFill>
                <a:latin typeface="Segoe UI Light"/>
              </a:rPr>
              <a:t>Passwords </a:t>
            </a:r>
            <a:r>
              <a:rPr lang="en-US" sz="4500" b="1" dirty="0">
                <a:solidFill>
                  <a:prstClr val="black"/>
                </a:solidFill>
                <a:latin typeface="Segoe UI Light"/>
              </a:rPr>
              <a:t>Long</a:t>
            </a:r>
            <a:r>
              <a:rPr lang="en-US" sz="3900" b="1" dirty="0">
                <a:solidFill>
                  <a:prstClr val="white">
                    <a:lumMod val="65000"/>
                  </a:prstClr>
                </a:solidFill>
                <a:latin typeface="Segoe UI Light"/>
              </a:rPr>
              <a:t>, Unique, and Secure</a:t>
            </a:r>
          </a:p>
        </p:txBody>
      </p:sp>
      <p:sp>
        <p:nvSpPr>
          <p:cNvPr id="7" name="TextBox 6">
            <a:extLst>
              <a:ext uri="{FF2B5EF4-FFF2-40B4-BE49-F238E27FC236}">
                <a16:creationId xmlns:a16="http://schemas.microsoft.com/office/drawing/2014/main" id="{A1B2A676-1C14-4611-9E8C-92BFD0733F40}"/>
              </a:ext>
            </a:extLst>
          </p:cNvPr>
          <p:cNvSpPr txBox="1"/>
          <p:nvPr/>
        </p:nvSpPr>
        <p:spPr>
          <a:xfrm>
            <a:off x="6162933" y="1295238"/>
            <a:ext cx="2904962" cy="4708981"/>
          </a:xfrm>
          <a:prstGeom prst="rect">
            <a:avLst/>
          </a:prstGeom>
          <a:noFill/>
        </p:spPr>
        <p:txBody>
          <a:bodyPr wrap="none" rtlCol="0">
            <a:spAutoFit/>
          </a:bodyPr>
          <a:lstStyle/>
          <a:p>
            <a:pPr defTabSz="685800"/>
            <a:r>
              <a:rPr lang="en-US" sz="30000" b="1" dirty="0">
                <a:solidFill>
                  <a:srgbClr val="70AD47"/>
                </a:solidFill>
                <a:latin typeface="Segoe UI"/>
              </a:rPr>
              <a:t>+</a:t>
            </a:r>
          </a:p>
        </p:txBody>
      </p:sp>
      <p:sp>
        <p:nvSpPr>
          <p:cNvPr id="5" name="TextBox 4">
            <a:extLst>
              <a:ext uri="{FF2B5EF4-FFF2-40B4-BE49-F238E27FC236}">
                <a16:creationId xmlns:a16="http://schemas.microsoft.com/office/drawing/2014/main" id="{C6355084-EAB2-4BA4-B37A-0AFC3DFB7968}"/>
              </a:ext>
            </a:extLst>
          </p:cNvPr>
          <p:cNvSpPr txBox="1"/>
          <p:nvPr/>
        </p:nvSpPr>
        <p:spPr>
          <a:xfrm>
            <a:off x="5862" y="6372078"/>
            <a:ext cx="391454" cy="369332"/>
          </a:xfrm>
          <a:prstGeom prst="rect">
            <a:avLst/>
          </a:prstGeom>
          <a:noFill/>
        </p:spPr>
        <p:txBody>
          <a:bodyPr wrap="none" rtlCol="0">
            <a:spAutoFit/>
          </a:bodyPr>
          <a:lstStyle/>
          <a:p>
            <a:r>
              <a:rPr lang="en-US" dirty="0"/>
              <a:t>M</a:t>
            </a:r>
          </a:p>
        </p:txBody>
      </p:sp>
    </p:spTree>
    <p:custDataLst>
      <p:tags r:id="rId1"/>
    </p:custDataLst>
    <p:extLst>
      <p:ext uri="{BB962C8B-B14F-4D97-AF65-F5344CB8AC3E}">
        <p14:creationId xmlns:p14="http://schemas.microsoft.com/office/powerpoint/2010/main" val="2973321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26E1-A415-4C0B-8AAE-94F6F23DBDEA}"/>
              </a:ext>
            </a:extLst>
          </p:cNvPr>
          <p:cNvSpPr>
            <a:spLocks noGrp="1"/>
          </p:cNvSpPr>
          <p:nvPr>
            <p:ph type="title"/>
          </p:nvPr>
        </p:nvSpPr>
        <p:spPr>
          <a:xfrm>
            <a:off x="257947" y="613751"/>
            <a:ext cx="8628106" cy="480060"/>
          </a:xfrm>
        </p:spPr>
        <p:txBody>
          <a:bodyPr>
            <a:noAutofit/>
          </a:bodyPr>
          <a:lstStyle/>
          <a:p>
            <a:r>
              <a:rPr lang="en-US" sz="3900" b="1" dirty="0">
                <a:solidFill>
                  <a:schemeClr val="bg1">
                    <a:lumMod val="65000"/>
                  </a:schemeClr>
                </a:solidFill>
              </a:rPr>
              <a:t>Passwords Long, </a:t>
            </a:r>
            <a:r>
              <a:rPr lang="en-US" sz="4500" b="1" dirty="0">
                <a:solidFill>
                  <a:schemeClr val="tx1"/>
                </a:solidFill>
              </a:rPr>
              <a:t>Unique</a:t>
            </a:r>
            <a:r>
              <a:rPr lang="en-US" sz="3900" b="1" dirty="0">
                <a:solidFill>
                  <a:schemeClr val="bg1">
                    <a:lumMod val="65000"/>
                  </a:schemeClr>
                </a:solidFill>
              </a:rPr>
              <a:t>, and Secure</a:t>
            </a:r>
          </a:p>
        </p:txBody>
      </p:sp>
      <p:sp>
        <p:nvSpPr>
          <p:cNvPr id="4" name="TextBox 3">
            <a:extLst>
              <a:ext uri="{FF2B5EF4-FFF2-40B4-BE49-F238E27FC236}">
                <a16:creationId xmlns:a16="http://schemas.microsoft.com/office/drawing/2014/main" id="{49A516F8-460D-42B6-BE86-01BBAE01AE64}"/>
              </a:ext>
            </a:extLst>
          </p:cNvPr>
          <p:cNvSpPr txBox="1"/>
          <p:nvPr/>
        </p:nvSpPr>
        <p:spPr>
          <a:xfrm>
            <a:off x="639463" y="1755441"/>
            <a:ext cx="5782853" cy="4016484"/>
          </a:xfrm>
          <a:prstGeom prst="rect">
            <a:avLst/>
          </a:prstGeom>
          <a:noFill/>
        </p:spPr>
        <p:txBody>
          <a:bodyPr wrap="square" rtlCol="0">
            <a:spAutoFit/>
          </a:bodyPr>
          <a:lstStyle/>
          <a:p>
            <a:pPr defTabSz="685800"/>
            <a:endParaRPr lang="en-US" sz="1500" dirty="0">
              <a:solidFill>
                <a:prstClr val="black"/>
              </a:solidFill>
              <a:latin typeface="Segoe UI"/>
            </a:endParaRPr>
          </a:p>
          <a:p>
            <a:pPr defTabSz="685800"/>
            <a:r>
              <a:rPr lang="en-US" sz="3000" dirty="0">
                <a:solidFill>
                  <a:prstClr val="black"/>
                </a:solidFill>
                <a:latin typeface="Segoe UI"/>
              </a:rPr>
              <a:t>Unique</a:t>
            </a:r>
          </a:p>
          <a:p>
            <a:pPr defTabSz="685800"/>
            <a:endParaRPr lang="en-US" sz="1500" dirty="0">
              <a:solidFill>
                <a:prstClr val="black"/>
              </a:solidFill>
              <a:latin typeface="Segoe UI"/>
            </a:endParaRPr>
          </a:p>
          <a:p>
            <a:pPr marL="428625" indent="-428625" defTabSz="685800">
              <a:buFont typeface="Arial" panose="020B0604020202020204" pitchFamily="34" charset="0"/>
              <a:buChar char="•"/>
            </a:pPr>
            <a:r>
              <a:rPr lang="en-US" sz="3000" dirty="0">
                <a:solidFill>
                  <a:prstClr val="black"/>
                </a:solidFill>
                <a:latin typeface="Segoe UI"/>
              </a:rPr>
              <a:t>Unique for each site and system used</a:t>
            </a:r>
          </a:p>
          <a:p>
            <a:pPr marL="428625" indent="-428625" defTabSz="685800">
              <a:buFont typeface="Arial" panose="020B0604020202020204" pitchFamily="34" charset="0"/>
              <a:buChar char="•"/>
            </a:pPr>
            <a:endParaRPr lang="en-US" sz="1500" dirty="0">
              <a:solidFill>
                <a:prstClr val="black"/>
              </a:solidFill>
              <a:latin typeface="Segoe UI"/>
            </a:endParaRPr>
          </a:p>
          <a:p>
            <a:pPr marL="428625" indent="-428625" defTabSz="685800">
              <a:buFont typeface="Arial" panose="020B0604020202020204" pitchFamily="34" charset="0"/>
              <a:buChar char="•"/>
            </a:pPr>
            <a:endParaRPr lang="en-US" sz="1500" dirty="0">
              <a:solidFill>
                <a:prstClr val="black"/>
              </a:solidFill>
              <a:latin typeface="Segoe UI"/>
            </a:endParaRPr>
          </a:p>
          <a:p>
            <a:pPr defTabSz="685800"/>
            <a:r>
              <a:rPr lang="en-US" sz="3000" dirty="0">
                <a:solidFill>
                  <a:prstClr val="black"/>
                </a:solidFill>
                <a:latin typeface="Segoe UI"/>
              </a:rPr>
              <a:t>Why?</a:t>
            </a:r>
          </a:p>
          <a:p>
            <a:pPr defTabSz="685800"/>
            <a:endParaRPr lang="en-US" sz="1500" dirty="0">
              <a:solidFill>
                <a:prstClr val="black"/>
              </a:solidFill>
              <a:latin typeface="Segoe UI"/>
            </a:endParaRPr>
          </a:p>
          <a:p>
            <a:pPr marL="428625" indent="-428625" defTabSz="685800">
              <a:buFont typeface="Arial" panose="020B0604020202020204" pitchFamily="34" charset="0"/>
              <a:buChar char="•"/>
            </a:pPr>
            <a:r>
              <a:rPr lang="en-US" sz="3000" dirty="0">
                <a:solidFill>
                  <a:prstClr val="black"/>
                </a:solidFill>
                <a:latin typeface="Segoe UI"/>
              </a:rPr>
              <a:t>If one password is exposed, the rest remain safe</a:t>
            </a:r>
          </a:p>
        </p:txBody>
      </p:sp>
      <p:sp>
        <p:nvSpPr>
          <p:cNvPr id="5" name="TextBox 4">
            <a:extLst>
              <a:ext uri="{FF2B5EF4-FFF2-40B4-BE49-F238E27FC236}">
                <a16:creationId xmlns:a16="http://schemas.microsoft.com/office/drawing/2014/main" id="{0FE4822D-5959-4B46-A74D-B3DB29F45DF7}"/>
              </a:ext>
            </a:extLst>
          </p:cNvPr>
          <p:cNvSpPr txBox="1"/>
          <p:nvPr/>
        </p:nvSpPr>
        <p:spPr>
          <a:xfrm>
            <a:off x="6162933" y="1295238"/>
            <a:ext cx="2904962" cy="4708981"/>
          </a:xfrm>
          <a:prstGeom prst="rect">
            <a:avLst/>
          </a:prstGeom>
          <a:noFill/>
        </p:spPr>
        <p:txBody>
          <a:bodyPr wrap="none" rtlCol="0">
            <a:spAutoFit/>
          </a:bodyPr>
          <a:lstStyle/>
          <a:p>
            <a:pPr defTabSz="685800"/>
            <a:r>
              <a:rPr lang="en-US" sz="30000" b="1" dirty="0">
                <a:solidFill>
                  <a:srgbClr val="70AD47"/>
                </a:solidFill>
                <a:latin typeface="Segoe UI"/>
              </a:rPr>
              <a:t>+</a:t>
            </a:r>
          </a:p>
        </p:txBody>
      </p:sp>
      <p:sp>
        <p:nvSpPr>
          <p:cNvPr id="6" name="TextBox 5">
            <a:extLst>
              <a:ext uri="{FF2B5EF4-FFF2-40B4-BE49-F238E27FC236}">
                <a16:creationId xmlns:a16="http://schemas.microsoft.com/office/drawing/2014/main" id="{16F651FE-47B7-4326-9578-5D41E4DF668D}"/>
              </a:ext>
            </a:extLst>
          </p:cNvPr>
          <p:cNvSpPr txBox="1"/>
          <p:nvPr/>
        </p:nvSpPr>
        <p:spPr>
          <a:xfrm>
            <a:off x="5862" y="6372078"/>
            <a:ext cx="317716" cy="369332"/>
          </a:xfrm>
          <a:prstGeom prst="rect">
            <a:avLst/>
          </a:prstGeom>
          <a:noFill/>
        </p:spPr>
        <p:txBody>
          <a:bodyPr wrap="none" rtlCol="0">
            <a:spAutoFit/>
          </a:bodyPr>
          <a:lstStyle/>
          <a:p>
            <a:r>
              <a:rPr lang="en-US" dirty="0"/>
              <a:t>A</a:t>
            </a:r>
          </a:p>
        </p:txBody>
      </p:sp>
    </p:spTree>
    <p:custDataLst>
      <p:tags r:id="rId1"/>
    </p:custDataLst>
    <p:extLst>
      <p:ext uri="{BB962C8B-B14F-4D97-AF65-F5344CB8AC3E}">
        <p14:creationId xmlns:p14="http://schemas.microsoft.com/office/powerpoint/2010/main" val="495936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26E1-A415-4C0B-8AAE-94F6F23DBDEA}"/>
              </a:ext>
            </a:extLst>
          </p:cNvPr>
          <p:cNvSpPr>
            <a:spLocks noGrp="1"/>
          </p:cNvSpPr>
          <p:nvPr>
            <p:ph type="title"/>
          </p:nvPr>
        </p:nvSpPr>
        <p:spPr>
          <a:xfrm>
            <a:off x="257947" y="581418"/>
            <a:ext cx="8628106" cy="480060"/>
          </a:xfrm>
        </p:spPr>
        <p:txBody>
          <a:bodyPr>
            <a:noAutofit/>
          </a:bodyPr>
          <a:lstStyle/>
          <a:p>
            <a:r>
              <a:rPr lang="en-US" sz="3900" b="1" dirty="0">
                <a:solidFill>
                  <a:schemeClr val="bg1">
                    <a:lumMod val="65000"/>
                  </a:schemeClr>
                </a:solidFill>
              </a:rPr>
              <a:t>Passwords Long, Unique, and </a:t>
            </a:r>
            <a:r>
              <a:rPr lang="en-US" sz="4500" b="1" dirty="0">
                <a:solidFill>
                  <a:schemeClr val="tx1"/>
                </a:solidFill>
              </a:rPr>
              <a:t>Secure</a:t>
            </a:r>
          </a:p>
        </p:txBody>
      </p:sp>
      <p:sp>
        <p:nvSpPr>
          <p:cNvPr id="4" name="TextBox 3">
            <a:extLst>
              <a:ext uri="{FF2B5EF4-FFF2-40B4-BE49-F238E27FC236}">
                <a16:creationId xmlns:a16="http://schemas.microsoft.com/office/drawing/2014/main" id="{49A516F8-460D-42B6-BE86-01BBAE01AE64}"/>
              </a:ext>
            </a:extLst>
          </p:cNvPr>
          <p:cNvSpPr txBox="1"/>
          <p:nvPr/>
        </p:nvSpPr>
        <p:spPr>
          <a:xfrm>
            <a:off x="639462" y="1755439"/>
            <a:ext cx="5847836" cy="3554819"/>
          </a:xfrm>
          <a:prstGeom prst="rect">
            <a:avLst/>
          </a:prstGeom>
          <a:noFill/>
        </p:spPr>
        <p:txBody>
          <a:bodyPr wrap="square" rtlCol="0">
            <a:spAutoFit/>
          </a:bodyPr>
          <a:lstStyle/>
          <a:p>
            <a:pPr defTabSz="685800"/>
            <a:endParaRPr lang="en-US" sz="1500" dirty="0">
              <a:solidFill>
                <a:prstClr val="black"/>
              </a:solidFill>
              <a:latin typeface="Segoe UI"/>
            </a:endParaRPr>
          </a:p>
          <a:p>
            <a:pPr defTabSz="685800"/>
            <a:r>
              <a:rPr lang="en-US" sz="3000" dirty="0">
                <a:solidFill>
                  <a:prstClr val="black"/>
                </a:solidFill>
                <a:latin typeface="Segoe UI"/>
              </a:rPr>
              <a:t>Secure</a:t>
            </a:r>
          </a:p>
          <a:p>
            <a:pPr defTabSz="685800"/>
            <a:endParaRPr lang="en-US" sz="1500" dirty="0">
              <a:solidFill>
                <a:prstClr val="black"/>
              </a:solidFill>
              <a:latin typeface="Segoe UI"/>
            </a:endParaRPr>
          </a:p>
          <a:p>
            <a:pPr marL="428625" indent="-428625" defTabSz="685800">
              <a:buFont typeface="Arial" panose="020B0604020202020204" pitchFamily="34" charset="0"/>
              <a:buChar char="•"/>
            </a:pPr>
            <a:r>
              <a:rPr lang="en-US" sz="3000" dirty="0">
                <a:solidFill>
                  <a:prstClr val="black"/>
                </a:solidFill>
                <a:latin typeface="Segoe UI"/>
              </a:rPr>
              <a:t>Kept safe and secure</a:t>
            </a:r>
          </a:p>
          <a:p>
            <a:pPr marL="428625" indent="-428625" defTabSz="685800">
              <a:buFont typeface="Arial" panose="020B0604020202020204" pitchFamily="34" charset="0"/>
              <a:buChar char="•"/>
            </a:pPr>
            <a:endParaRPr lang="en-US" sz="1500" dirty="0">
              <a:solidFill>
                <a:prstClr val="black"/>
              </a:solidFill>
              <a:latin typeface="Segoe UI"/>
            </a:endParaRPr>
          </a:p>
          <a:p>
            <a:pPr marL="428625" indent="-428625" defTabSz="685800">
              <a:buFont typeface="Arial" panose="020B0604020202020204" pitchFamily="34" charset="0"/>
              <a:buChar char="•"/>
            </a:pPr>
            <a:endParaRPr lang="en-US" sz="1500" dirty="0">
              <a:solidFill>
                <a:prstClr val="black"/>
              </a:solidFill>
              <a:latin typeface="Segoe UI"/>
            </a:endParaRPr>
          </a:p>
          <a:p>
            <a:pPr defTabSz="685800"/>
            <a:r>
              <a:rPr lang="en-US" sz="3000" dirty="0">
                <a:solidFill>
                  <a:prstClr val="black"/>
                </a:solidFill>
                <a:latin typeface="Segoe UI"/>
              </a:rPr>
              <a:t>Why?</a:t>
            </a:r>
          </a:p>
          <a:p>
            <a:pPr defTabSz="685800"/>
            <a:endParaRPr lang="en-US" sz="1500" dirty="0">
              <a:solidFill>
                <a:prstClr val="black"/>
              </a:solidFill>
              <a:latin typeface="Segoe UI"/>
            </a:endParaRPr>
          </a:p>
          <a:p>
            <a:pPr marL="428625" indent="-428625" defTabSz="685800">
              <a:buFont typeface="Arial" panose="020B0604020202020204" pitchFamily="34" charset="0"/>
              <a:buChar char="•"/>
            </a:pPr>
            <a:r>
              <a:rPr lang="en-US" sz="3000" dirty="0">
                <a:solidFill>
                  <a:prstClr val="black"/>
                </a:solidFill>
                <a:latin typeface="Segoe UI"/>
              </a:rPr>
              <a:t>Prevents others from seeing or using it</a:t>
            </a:r>
          </a:p>
        </p:txBody>
      </p:sp>
      <p:sp>
        <p:nvSpPr>
          <p:cNvPr id="5" name="TextBox 4">
            <a:extLst>
              <a:ext uri="{FF2B5EF4-FFF2-40B4-BE49-F238E27FC236}">
                <a16:creationId xmlns:a16="http://schemas.microsoft.com/office/drawing/2014/main" id="{0FE4822D-5959-4B46-A74D-B3DB29F45DF7}"/>
              </a:ext>
            </a:extLst>
          </p:cNvPr>
          <p:cNvSpPr txBox="1"/>
          <p:nvPr/>
        </p:nvSpPr>
        <p:spPr>
          <a:xfrm>
            <a:off x="6162933" y="1295238"/>
            <a:ext cx="2904962" cy="4708981"/>
          </a:xfrm>
          <a:prstGeom prst="rect">
            <a:avLst/>
          </a:prstGeom>
          <a:noFill/>
        </p:spPr>
        <p:txBody>
          <a:bodyPr wrap="none" rtlCol="0">
            <a:spAutoFit/>
          </a:bodyPr>
          <a:lstStyle/>
          <a:p>
            <a:pPr defTabSz="685800"/>
            <a:r>
              <a:rPr lang="en-US" sz="30000" b="1" dirty="0">
                <a:solidFill>
                  <a:srgbClr val="70AD47"/>
                </a:solidFill>
                <a:latin typeface="Segoe UI"/>
              </a:rPr>
              <a:t>+</a:t>
            </a:r>
          </a:p>
        </p:txBody>
      </p:sp>
      <p:sp>
        <p:nvSpPr>
          <p:cNvPr id="6" name="TextBox 5">
            <a:extLst>
              <a:ext uri="{FF2B5EF4-FFF2-40B4-BE49-F238E27FC236}">
                <a16:creationId xmlns:a16="http://schemas.microsoft.com/office/drawing/2014/main" id="{863508C2-B118-4EEE-8576-42E5C4E302EC}"/>
              </a:ext>
            </a:extLst>
          </p:cNvPr>
          <p:cNvSpPr txBox="1"/>
          <p:nvPr/>
        </p:nvSpPr>
        <p:spPr>
          <a:xfrm>
            <a:off x="5862" y="6372078"/>
            <a:ext cx="317716" cy="369332"/>
          </a:xfrm>
          <a:prstGeom prst="rect">
            <a:avLst/>
          </a:prstGeom>
          <a:noFill/>
        </p:spPr>
        <p:txBody>
          <a:bodyPr wrap="none" rtlCol="0">
            <a:spAutoFit/>
          </a:bodyPr>
          <a:lstStyle/>
          <a:p>
            <a:r>
              <a:rPr lang="en-US" dirty="0"/>
              <a:t>A</a:t>
            </a:r>
          </a:p>
        </p:txBody>
      </p:sp>
    </p:spTree>
    <p:custDataLst>
      <p:tags r:id="rId1"/>
    </p:custDataLst>
    <p:extLst>
      <p:ext uri="{BB962C8B-B14F-4D97-AF65-F5344CB8AC3E}">
        <p14:creationId xmlns:p14="http://schemas.microsoft.com/office/powerpoint/2010/main" val="126800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57CB-4862-4B49-A935-96BF90D898F6}"/>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B60495F4-3995-42CC-9D75-6C00B954050C}"/>
              </a:ext>
            </a:extLst>
          </p:cNvPr>
          <p:cNvSpPr>
            <a:spLocks noGrp="1"/>
          </p:cNvSpPr>
          <p:nvPr>
            <p:ph sz="quarter" idx="10"/>
          </p:nvPr>
        </p:nvSpPr>
        <p:spPr>
          <a:xfrm>
            <a:off x="404622" y="1435608"/>
            <a:ext cx="7901178" cy="3977640"/>
          </a:xfrm>
        </p:spPr>
        <p:txBody>
          <a:bodyPr>
            <a:normAutofit fontScale="92500"/>
          </a:bodyPr>
          <a:lstStyle/>
          <a:p>
            <a:r>
              <a:rPr lang="en-US" sz="2800" b="0" i="0" dirty="0">
                <a:effectLst/>
                <a:latin typeface="Arial" panose="020B0604020202020204" pitchFamily="34" charset="0"/>
              </a:rPr>
              <a:t>PART 1 GENERATE A HASH </a:t>
            </a:r>
          </a:p>
          <a:p>
            <a:br>
              <a:rPr lang="en-US" sz="2800" dirty="0"/>
            </a:br>
            <a:r>
              <a:rPr lang="en-US" sz="2800" b="0" i="0" dirty="0">
                <a:effectLst/>
                <a:latin typeface="Arial" panose="020B0604020202020204" pitchFamily="34" charset="0"/>
              </a:rPr>
              <a:t>Go to the Hash Functions website and enter one of the most common passwords you found (Activity 1) into the String Hash text entry. </a:t>
            </a:r>
          </a:p>
          <a:p>
            <a:r>
              <a:rPr lang="en-US" sz="2800" dirty="0">
                <a:latin typeface="Arial" panose="020B0604020202020204" pitchFamily="34" charset="0"/>
                <a:hlinkClick r:id="rId2"/>
              </a:rPr>
              <a:t>https://www.fileformat.info/tool/hash.htm</a:t>
            </a:r>
            <a:endParaRPr lang="en-US" sz="2800" dirty="0">
              <a:latin typeface="Arial" panose="020B0604020202020204" pitchFamily="34" charset="0"/>
            </a:endParaRPr>
          </a:p>
          <a:p>
            <a:endParaRPr lang="en-US" sz="2800" b="0" i="0" dirty="0">
              <a:effectLst/>
              <a:latin typeface="Arial" panose="020B0604020202020204" pitchFamily="34" charset="0"/>
            </a:endParaRPr>
          </a:p>
          <a:p>
            <a:r>
              <a:rPr lang="en-US" sz="2800" b="0" i="0" dirty="0">
                <a:effectLst/>
                <a:latin typeface="Arial" panose="020B0604020202020204" pitchFamily="34" charset="0"/>
              </a:rPr>
              <a:t>Examine the hashes generated by the various hash functions. </a:t>
            </a:r>
            <a:endParaRPr lang="en-US" sz="2800" dirty="0"/>
          </a:p>
        </p:txBody>
      </p:sp>
    </p:spTree>
    <p:extLst>
      <p:ext uri="{BB962C8B-B14F-4D97-AF65-F5344CB8AC3E}">
        <p14:creationId xmlns:p14="http://schemas.microsoft.com/office/powerpoint/2010/main" val="373012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altLang="en-US" b="1" dirty="0"/>
              <a:t>Authentication</a:t>
            </a:r>
          </a:p>
        </p:txBody>
      </p:sp>
      <p:sp>
        <p:nvSpPr>
          <p:cNvPr id="220163" name="Rectangle 3"/>
          <p:cNvSpPr>
            <a:spLocks noGrp="1" noChangeArrowheads="1"/>
          </p:cNvSpPr>
          <p:nvPr>
            <p:ph type="body" idx="1"/>
          </p:nvPr>
        </p:nvSpPr>
        <p:spPr/>
        <p:txBody>
          <a:bodyPr/>
          <a:lstStyle/>
          <a:p>
            <a:r>
              <a:rPr lang="en-US" altLang="en-US" dirty="0"/>
              <a:t>Verifying you are who you say you are</a:t>
            </a:r>
            <a:br>
              <a:rPr lang="en-US" altLang="en-US" dirty="0"/>
            </a:br>
            <a:endParaRPr lang="en-US" altLang="en-US" dirty="0"/>
          </a:p>
          <a:p>
            <a:pPr lvl="2"/>
            <a:r>
              <a:rPr lang="en-US" altLang="en-US" dirty="0"/>
              <a:t>Something you know—password, PIN, etc.</a:t>
            </a:r>
          </a:p>
          <a:p>
            <a:pPr lvl="2"/>
            <a:r>
              <a:rPr lang="en-US" altLang="en-US" dirty="0"/>
              <a:t>Something you have—badge, key, etc.</a:t>
            </a:r>
          </a:p>
          <a:p>
            <a:pPr lvl="2"/>
            <a:r>
              <a:rPr lang="en-US" altLang="en-US" dirty="0"/>
              <a:t>Something you are--biometrics</a:t>
            </a:r>
          </a:p>
        </p:txBody>
      </p:sp>
      <p:pic>
        <p:nvPicPr>
          <p:cNvPr id="12291" name="Picture 3" descr="C:\Users\marcjd\AppData\Local\Microsoft\Windows\Temporary Internet Files\Content.IE5\DY2M44OF\MC9003605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6355" y="4114800"/>
            <a:ext cx="4209325" cy="2567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555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E9E9-2CBA-4811-9BCE-63446587B4A8}"/>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4A5C1C0D-1D79-42BA-AC54-DCCAB2D6AF90}"/>
              </a:ext>
            </a:extLst>
          </p:cNvPr>
          <p:cNvSpPr>
            <a:spLocks noGrp="1"/>
          </p:cNvSpPr>
          <p:nvPr>
            <p:ph sz="quarter" idx="10"/>
          </p:nvPr>
        </p:nvSpPr>
        <p:spPr>
          <a:xfrm>
            <a:off x="404622" y="1435608"/>
            <a:ext cx="8510778" cy="3977640"/>
          </a:xfrm>
        </p:spPr>
        <p:txBody>
          <a:bodyPr>
            <a:noAutofit/>
          </a:bodyPr>
          <a:lstStyle/>
          <a:p>
            <a:r>
              <a:rPr lang="en-US" sz="2800" b="0" i="0" dirty="0">
                <a:effectLst/>
                <a:latin typeface="Arial" panose="020B0604020202020204" pitchFamily="34" charset="0"/>
              </a:rPr>
              <a:t>PART 2 LOOKUP THE HASH </a:t>
            </a:r>
            <a:br>
              <a:rPr lang="en-US" sz="2800" dirty="0"/>
            </a:br>
            <a:endParaRPr lang="en-US" sz="2800" dirty="0"/>
          </a:p>
          <a:p>
            <a:r>
              <a:rPr lang="en-US" sz="2800" b="0" i="0" dirty="0">
                <a:effectLst/>
                <a:latin typeface="Arial" panose="020B0604020202020204" pitchFamily="34" charset="0"/>
              </a:rPr>
              <a:t>Copy the MD5 hash and go to the </a:t>
            </a:r>
            <a:r>
              <a:rPr lang="en-US" sz="2800" b="0" i="0" dirty="0" err="1">
                <a:effectLst/>
                <a:latin typeface="Arial" panose="020B0604020202020204" pitchFamily="34" charset="0"/>
              </a:rPr>
              <a:t>LookUp</a:t>
            </a:r>
            <a:r>
              <a:rPr lang="en-US" sz="2800" b="0" i="0" dirty="0">
                <a:effectLst/>
                <a:latin typeface="Arial" panose="020B0604020202020204" pitchFamily="34" charset="0"/>
              </a:rPr>
              <a:t> Table website. Paste the hash into the text entry and click the Crack Hashes button. Was the hash </a:t>
            </a:r>
            <a:br>
              <a:rPr lang="en-US" sz="2800" dirty="0"/>
            </a:br>
            <a:r>
              <a:rPr lang="en-US" sz="2800" b="0" i="0" dirty="0">
                <a:effectLst/>
                <a:latin typeface="Arial" panose="020B0604020202020204" pitchFamily="34" charset="0"/>
              </a:rPr>
              <a:t>cracked? </a:t>
            </a:r>
          </a:p>
          <a:p>
            <a:r>
              <a:rPr lang="en-US" sz="2800" b="0" i="0" dirty="0">
                <a:effectLst/>
                <a:latin typeface="Arial" panose="020B0604020202020204" pitchFamily="34" charset="0"/>
                <a:hlinkClick r:id="rId2"/>
              </a:rPr>
              <a:t>https://crackstation.net/</a:t>
            </a:r>
            <a:endParaRPr lang="en-US" sz="2800" dirty="0">
              <a:latin typeface="Arial" panose="020B0604020202020204" pitchFamily="34" charset="0"/>
            </a:endParaRPr>
          </a:p>
          <a:p>
            <a:r>
              <a:rPr lang="en-US" sz="2800" dirty="0">
                <a:hlinkClick r:id="rId3"/>
              </a:rPr>
              <a:t>https://www.md5online.org/md5-decrypt.html</a:t>
            </a:r>
            <a:endParaRPr lang="en-US" sz="2800" dirty="0"/>
          </a:p>
          <a:p>
            <a:pPr lvl="1"/>
            <a:endParaRPr lang="en-US" sz="2800" dirty="0">
              <a:latin typeface="Arial" panose="020B0604020202020204" pitchFamily="34" charset="0"/>
            </a:endParaRPr>
          </a:p>
          <a:p>
            <a:endParaRPr lang="en-US" sz="2800" dirty="0"/>
          </a:p>
        </p:txBody>
      </p:sp>
    </p:spTree>
    <p:extLst>
      <p:ext uri="{BB962C8B-B14F-4D97-AF65-F5344CB8AC3E}">
        <p14:creationId xmlns:p14="http://schemas.microsoft.com/office/powerpoint/2010/main" val="2751322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1D5EF-B729-4EA5-A4A3-DED41798A916}"/>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4518FD02-31B6-464B-B7F3-62B2DCA373FE}"/>
              </a:ext>
            </a:extLst>
          </p:cNvPr>
          <p:cNvSpPr>
            <a:spLocks noGrp="1"/>
          </p:cNvSpPr>
          <p:nvPr>
            <p:ph sz="quarter" idx="10"/>
          </p:nvPr>
        </p:nvSpPr>
        <p:spPr>
          <a:xfrm>
            <a:off x="404622" y="1435608"/>
            <a:ext cx="8205978" cy="3977640"/>
          </a:xfrm>
        </p:spPr>
        <p:txBody>
          <a:bodyPr>
            <a:normAutofit/>
          </a:bodyPr>
          <a:lstStyle/>
          <a:p>
            <a:r>
              <a:rPr lang="en-US" sz="2800" b="0" i="0">
                <a:effectLst/>
                <a:latin typeface="Arial" panose="020B0604020202020204" pitchFamily="34" charset="0"/>
              </a:rPr>
              <a:t>PART </a:t>
            </a:r>
            <a:r>
              <a:rPr lang="en-US" sz="2800" b="0" i="0" dirty="0">
                <a:effectLst/>
                <a:latin typeface="Arial" panose="020B0604020202020204" pitchFamily="34" charset="0"/>
              </a:rPr>
              <a:t>3 TRY ANOTHER HASH AND LOOKUP</a:t>
            </a:r>
          </a:p>
          <a:p>
            <a:endParaRPr lang="en-US" sz="2800" dirty="0">
              <a:latin typeface="Arial" panose="020B0604020202020204" pitchFamily="34" charset="0"/>
            </a:endParaRPr>
          </a:p>
          <a:p>
            <a:r>
              <a:rPr lang="en-US" sz="2800" b="0" i="0" dirty="0">
                <a:effectLst/>
                <a:latin typeface="Arial" panose="020B0604020202020204" pitchFamily="34" charset="0"/>
              </a:rPr>
              <a:t>Return to the Hash Functions website and try a more complex password. Generate the hash, copy the hash, and use the Look Up Table again. Was the hash cracked? </a:t>
            </a:r>
            <a:endParaRPr lang="en-US" sz="2800" dirty="0"/>
          </a:p>
        </p:txBody>
      </p:sp>
    </p:spTree>
    <p:extLst>
      <p:ext uri="{BB962C8B-B14F-4D97-AF65-F5344CB8AC3E}">
        <p14:creationId xmlns:p14="http://schemas.microsoft.com/office/powerpoint/2010/main" val="368090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9098C-BAF4-4C93-9852-A518019904AD}"/>
              </a:ext>
            </a:extLst>
          </p:cNvPr>
          <p:cNvSpPr>
            <a:spLocks noGrp="1"/>
          </p:cNvSpPr>
          <p:nvPr>
            <p:ph type="title"/>
          </p:nvPr>
        </p:nvSpPr>
        <p:spPr/>
        <p:txBody>
          <a:bodyPr/>
          <a:lstStyle/>
          <a:p>
            <a:r>
              <a:rPr lang="en-US" dirty="0"/>
              <a:t>Activity	</a:t>
            </a:r>
          </a:p>
        </p:txBody>
      </p:sp>
      <p:sp>
        <p:nvSpPr>
          <p:cNvPr id="3" name="Content Placeholder 2">
            <a:extLst>
              <a:ext uri="{FF2B5EF4-FFF2-40B4-BE49-F238E27FC236}">
                <a16:creationId xmlns:a16="http://schemas.microsoft.com/office/drawing/2014/main" id="{C0BB18FB-CBE1-42DC-AFA1-91045613B080}"/>
              </a:ext>
            </a:extLst>
          </p:cNvPr>
          <p:cNvSpPr>
            <a:spLocks noGrp="1"/>
          </p:cNvSpPr>
          <p:nvPr>
            <p:ph sz="quarter" idx="10"/>
          </p:nvPr>
        </p:nvSpPr>
        <p:spPr>
          <a:xfrm>
            <a:off x="404622" y="1435608"/>
            <a:ext cx="7977378" cy="3977640"/>
          </a:xfrm>
        </p:spPr>
        <p:txBody>
          <a:bodyPr>
            <a:noAutofit/>
          </a:bodyPr>
          <a:lstStyle/>
          <a:p>
            <a:r>
              <a:rPr lang="en-US" sz="2800" b="0" i="0" dirty="0">
                <a:effectLst/>
                <a:latin typeface="Arial" panose="020B0604020202020204" pitchFamily="34" charset="0"/>
                <a:cs typeface="Arial" panose="020B0604020202020204" pitchFamily="34" charset="0"/>
              </a:rPr>
              <a:t>PART 4 COMPARE PASSWORDS OF SIMILAR PASSWORDS </a:t>
            </a:r>
          </a:p>
          <a:p>
            <a:br>
              <a:rPr lang="en-US" sz="2800" dirty="0">
                <a:latin typeface="Arial" panose="020B0604020202020204" pitchFamily="34" charset="0"/>
                <a:cs typeface="Arial" panose="020B0604020202020204" pitchFamily="34" charset="0"/>
              </a:rPr>
            </a:br>
            <a:r>
              <a:rPr lang="en-US" sz="2800" b="0" i="0" dirty="0">
                <a:effectLst/>
                <a:latin typeface="Arial" panose="020B0604020202020204" pitchFamily="34" charset="0"/>
                <a:cs typeface="Arial" panose="020B0604020202020204" pitchFamily="34" charset="0"/>
              </a:rPr>
              <a:t>Return to the Hash Functions website and enter any password, but not one that you actually use. Generate the hash and paste it here. Now, do a very minor modification to the password, such as making one of the letters uppercase. Are the hashes completely dissimilar now and quite similar to one another? How come? Why is this important?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803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304800"/>
            <a:ext cx="7772400" cy="1143000"/>
          </a:xfrm>
        </p:spPr>
        <p:txBody>
          <a:bodyPr/>
          <a:lstStyle/>
          <a:p>
            <a:pPr eaLnBrk="1" hangingPunct="1"/>
            <a:r>
              <a:rPr lang="en-US" altLang="en-US" dirty="0"/>
              <a:t>Something You Know</a:t>
            </a:r>
          </a:p>
        </p:txBody>
      </p:sp>
      <p:sp>
        <p:nvSpPr>
          <p:cNvPr id="27659" name="Rectangle 10"/>
          <p:cNvSpPr>
            <a:spLocks noChangeArrowheads="1"/>
          </p:cNvSpPr>
          <p:nvPr/>
        </p:nvSpPr>
        <p:spPr bwMode="auto">
          <a:xfrm>
            <a:off x="685800" y="2362200"/>
            <a:ext cx="5867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a:solidFill>
                  <a:schemeClr val="tx1"/>
                </a:solidFill>
                <a:latin typeface="Comic Sans MS" panose="030F0702030302020204" pitchFamily="66" charset="0"/>
              </a:defRPr>
            </a:lvl9pPr>
          </a:lstStyle>
          <a:p>
            <a:pPr marL="800100" lvl="1" indent="-342900" eaLnBrk="1" hangingPunct="1">
              <a:lnSpc>
                <a:spcPct val="90000"/>
              </a:lnSpc>
              <a:spcBef>
                <a:spcPct val="20000"/>
              </a:spcBef>
              <a:buClr>
                <a:schemeClr val="accent2"/>
              </a:buClr>
              <a:buSzPct val="95000"/>
              <a:buFont typeface="Arial" panose="020B0604020202020204" pitchFamily="34" charset="0"/>
              <a:buChar char="•"/>
            </a:pPr>
            <a:r>
              <a:rPr lang="en-US" altLang="en-US" sz="3200" b="1" dirty="0">
                <a:latin typeface="Arial" panose="020B0604020202020204" pitchFamily="34" charset="0"/>
                <a:cs typeface="Arial" panose="020B0604020202020204" pitchFamily="34" charset="0"/>
              </a:rPr>
              <a:t>Passwords</a:t>
            </a:r>
          </a:p>
          <a:p>
            <a:pPr marL="800100" lvl="1" indent="-342900" eaLnBrk="1" hangingPunct="1">
              <a:lnSpc>
                <a:spcPct val="90000"/>
              </a:lnSpc>
              <a:spcBef>
                <a:spcPct val="20000"/>
              </a:spcBef>
              <a:buClr>
                <a:schemeClr val="accent2"/>
              </a:buClr>
              <a:buSzPct val="95000"/>
              <a:buFont typeface="Arial" panose="020B0604020202020204" pitchFamily="34" charset="0"/>
              <a:buChar char="•"/>
            </a:pPr>
            <a:r>
              <a:rPr lang="en-US" altLang="en-US" sz="3200" dirty="0">
                <a:latin typeface="Arial" panose="020B0604020202020204" pitchFamily="34" charset="0"/>
                <a:cs typeface="Arial" panose="020B0604020202020204" pitchFamily="34" charset="0"/>
              </a:rPr>
              <a:t>Pins</a:t>
            </a:r>
          </a:p>
          <a:p>
            <a:pPr marL="800100" lvl="1" indent="-342900" eaLnBrk="1" hangingPunct="1">
              <a:lnSpc>
                <a:spcPct val="90000"/>
              </a:lnSpc>
              <a:spcBef>
                <a:spcPct val="20000"/>
              </a:spcBef>
              <a:buClr>
                <a:schemeClr val="accent2"/>
              </a:buClr>
              <a:buSzPct val="95000"/>
              <a:buFont typeface="Arial" panose="020B0604020202020204" pitchFamily="34" charset="0"/>
              <a:buChar char="•"/>
            </a:pPr>
            <a:r>
              <a:rPr lang="en-US" altLang="en-US" sz="3200" dirty="0">
                <a:latin typeface="Arial" panose="020B0604020202020204" pitchFamily="34" charset="0"/>
                <a:cs typeface="Arial" panose="020B0604020202020204" pitchFamily="34" charset="0"/>
              </a:rPr>
              <a:t>Others</a:t>
            </a:r>
          </a:p>
        </p:txBody>
      </p:sp>
      <p:graphicFrame>
        <p:nvGraphicFramePr>
          <p:cNvPr id="10" name="Diagram 9"/>
          <p:cNvGraphicFramePr/>
          <p:nvPr/>
        </p:nvGraphicFramePr>
        <p:xfrm>
          <a:off x="4724400" y="2667000"/>
          <a:ext cx="38862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605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228600" y="609600"/>
            <a:ext cx="8610600" cy="1066800"/>
          </a:xfrm>
        </p:spPr>
        <p:txBody>
          <a:bodyPr/>
          <a:lstStyle/>
          <a:p>
            <a:pPr eaLnBrk="1" hangingPunct="1"/>
            <a:r>
              <a:rPr lang="en-US" altLang="en-US" dirty="0"/>
              <a:t>Passwords</a:t>
            </a:r>
          </a:p>
        </p:txBody>
      </p:sp>
      <p:sp>
        <p:nvSpPr>
          <p:cNvPr id="159747" name="Rectangle 3"/>
          <p:cNvSpPr>
            <a:spLocks noGrp="1" noChangeArrowheads="1"/>
          </p:cNvSpPr>
          <p:nvPr>
            <p:ph type="body" sz="half" idx="1"/>
          </p:nvPr>
        </p:nvSpPr>
        <p:spPr>
          <a:xfrm>
            <a:off x="457200" y="1981200"/>
            <a:ext cx="4038600" cy="4525963"/>
          </a:xfrm>
        </p:spPr>
        <p:txBody>
          <a:bodyPr/>
          <a:lstStyle/>
          <a:p>
            <a:pPr eaLnBrk="1" hangingPunct="1"/>
            <a:r>
              <a:rPr lang="en-US" altLang="en-US" b="1" u="sng" dirty="0"/>
              <a:t>Bad passwords</a:t>
            </a:r>
          </a:p>
          <a:p>
            <a:pPr lvl="1" eaLnBrk="1" hangingPunct="1"/>
            <a:r>
              <a:rPr lang="en-US" altLang="en-US" dirty="0"/>
              <a:t>Susie</a:t>
            </a:r>
          </a:p>
          <a:p>
            <a:pPr lvl="1" eaLnBrk="1" hangingPunct="1"/>
            <a:r>
              <a:rPr lang="en-US" altLang="en-US" dirty="0"/>
              <a:t>Fido</a:t>
            </a:r>
          </a:p>
          <a:p>
            <a:pPr lvl="1" eaLnBrk="1" hangingPunct="1"/>
            <a:r>
              <a:rPr lang="en-US" altLang="en-US" dirty="0"/>
              <a:t>password</a:t>
            </a:r>
          </a:p>
          <a:p>
            <a:pPr lvl="1" eaLnBrk="1" hangingPunct="1"/>
            <a:r>
              <a:rPr lang="en-US" altLang="en-US" dirty="0"/>
              <a:t>123456</a:t>
            </a:r>
          </a:p>
          <a:p>
            <a:pPr lvl="1" eaLnBrk="1" hangingPunct="1"/>
            <a:r>
              <a:rPr lang="en-US" altLang="en-US" dirty="0"/>
              <a:t>Seattle</a:t>
            </a:r>
          </a:p>
          <a:p>
            <a:pPr lvl="1" eaLnBrk="1" hangingPunct="1"/>
            <a:r>
              <a:rPr lang="en-US" altLang="en-US" dirty="0"/>
              <a:t>baseball</a:t>
            </a:r>
          </a:p>
        </p:txBody>
      </p:sp>
      <p:sp>
        <p:nvSpPr>
          <p:cNvPr id="159748" name="Rectangle 4"/>
          <p:cNvSpPr>
            <a:spLocks noGrp="1" noChangeArrowheads="1"/>
          </p:cNvSpPr>
          <p:nvPr>
            <p:ph type="body" sz="half" idx="2"/>
          </p:nvPr>
        </p:nvSpPr>
        <p:spPr>
          <a:xfrm>
            <a:off x="4724400" y="1905000"/>
            <a:ext cx="4038600" cy="4525963"/>
          </a:xfrm>
        </p:spPr>
        <p:txBody>
          <a:bodyPr/>
          <a:lstStyle/>
          <a:p>
            <a:pPr eaLnBrk="1" hangingPunct="1"/>
            <a:r>
              <a:rPr lang="en-US" altLang="en-US" b="1" u="sng" dirty="0"/>
              <a:t>Good Passwords?!?!</a:t>
            </a:r>
          </a:p>
          <a:p>
            <a:pPr lvl="1"/>
            <a:r>
              <a:rPr lang="en-US" altLang="en-US" dirty="0"/>
              <a:t>0nceuP0nAt1m3</a:t>
            </a:r>
          </a:p>
          <a:p>
            <a:pPr lvl="1"/>
            <a:r>
              <a:rPr lang="en-US" dirty="0"/>
              <a:t>$m3llycat!!</a:t>
            </a:r>
          </a:p>
          <a:p>
            <a:pPr lvl="1"/>
            <a:r>
              <a:rPr lang="en-US" altLang="en-US" dirty="0"/>
              <a:t>?P0kem0N2</a:t>
            </a:r>
          </a:p>
          <a:p>
            <a:pPr lvl="1"/>
            <a:r>
              <a:rPr lang="en-US" dirty="0"/>
              <a:t>5tevesCAddy@2013</a:t>
            </a:r>
          </a:p>
          <a:p>
            <a:pPr lvl="1"/>
            <a:r>
              <a:rPr lang="en-US" dirty="0"/>
              <a:t>UR2good4Me</a:t>
            </a:r>
          </a:p>
          <a:p>
            <a:pPr lvl="1"/>
            <a:r>
              <a:rPr lang="en-US" dirty="0"/>
              <a:t>H4xOrDOOd</a:t>
            </a:r>
            <a:br>
              <a:rPr lang="en-US" dirty="0"/>
            </a:br>
            <a:endParaRPr lang="en-US" dirty="0"/>
          </a:p>
          <a:p>
            <a:pPr lvl="1"/>
            <a:endParaRPr lang="en-US" dirty="0"/>
          </a:p>
          <a:p>
            <a:pPr lvl="1"/>
            <a:endParaRPr lang="en-US" altLang="en-US" dirty="0"/>
          </a:p>
        </p:txBody>
      </p:sp>
      <p:sp>
        <p:nvSpPr>
          <p:cNvPr id="6" name="TextBox 5">
            <a:extLst>
              <a:ext uri="{FF2B5EF4-FFF2-40B4-BE49-F238E27FC236}">
                <a16:creationId xmlns:a16="http://schemas.microsoft.com/office/drawing/2014/main" id="{1D5901A1-D77A-41C9-8B57-B258382C8374}"/>
              </a:ext>
            </a:extLst>
          </p:cNvPr>
          <p:cNvSpPr txBox="1"/>
          <p:nvPr/>
        </p:nvSpPr>
        <p:spPr>
          <a:xfrm>
            <a:off x="1905000" y="5553056"/>
            <a:ext cx="5829300" cy="954107"/>
          </a:xfrm>
          <a:prstGeom prst="rect">
            <a:avLst/>
          </a:prstGeom>
          <a:noFill/>
        </p:spPr>
        <p:txBody>
          <a:bodyPr wrap="square">
            <a:spAutoFit/>
          </a:bodyPr>
          <a:lstStyle/>
          <a:p>
            <a:r>
              <a:rPr lang="en-US" sz="2800" b="1" u="sng" dirty="0"/>
              <a:t>Generated by a Password Manager</a:t>
            </a:r>
          </a:p>
          <a:p>
            <a:r>
              <a:rPr lang="en-US" sz="2800" b="1" dirty="0">
                <a:solidFill>
                  <a:srgbClr val="00B050"/>
                </a:solidFill>
              </a:rPr>
              <a:t>"*'-`!2A&gt;:fj3{hZ~1Rb5on*n/</a:t>
            </a:r>
            <a:r>
              <a:rPr lang="en-US" sz="2800" b="1" dirty="0" err="1">
                <a:solidFill>
                  <a:srgbClr val="00B050"/>
                </a:solidFill>
              </a:rPr>
              <a:t>ksM</a:t>
            </a:r>
            <a:r>
              <a:rPr lang="en-US" sz="2800" b="1" dirty="0">
                <a:solidFill>
                  <a:srgbClr val="00B050"/>
                </a:solidFill>
              </a:rPr>
              <a:t>*</a:t>
            </a:r>
          </a:p>
        </p:txBody>
      </p:sp>
    </p:spTree>
    <p:extLst>
      <p:ext uri="{BB962C8B-B14F-4D97-AF65-F5344CB8AC3E}">
        <p14:creationId xmlns:p14="http://schemas.microsoft.com/office/powerpoint/2010/main" val="276425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7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159748"/>
                                        </p:tgtEl>
                                        <p:attrNameLst>
                                          <p:attrName>style.visibility</p:attrName>
                                        </p:attrNameLst>
                                      </p:cBhvr>
                                      <p:to>
                                        <p:strVal val="visible"/>
                                      </p:to>
                                    </p:set>
                                    <p:anim calcmode="lin" valueType="num">
                                      <p:cBhvr additive="base">
                                        <p:cTn id="11" dur="500" fill="hold"/>
                                        <p:tgtEl>
                                          <p:spTgt spid="159748"/>
                                        </p:tgtEl>
                                        <p:attrNameLst>
                                          <p:attrName>ppt_x</p:attrName>
                                        </p:attrNameLst>
                                      </p:cBhvr>
                                      <p:tavLst>
                                        <p:tav tm="0">
                                          <p:val>
                                            <p:strVal val="1+#ppt_w/2"/>
                                          </p:val>
                                        </p:tav>
                                        <p:tav tm="100000">
                                          <p:val>
                                            <p:strVal val="#ppt_x"/>
                                          </p:val>
                                        </p:tav>
                                      </p:tavLst>
                                    </p:anim>
                                    <p:anim calcmode="lin" valueType="num">
                                      <p:cBhvr additive="base">
                                        <p:cTn id="12" dur="500" fill="hold"/>
                                        <p:tgtEl>
                                          <p:spTgt spid="1597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autoUpdateAnimBg="0"/>
      <p:bldP spid="15974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381000" y="838200"/>
            <a:ext cx="7772400" cy="1206500"/>
          </a:xfrm>
        </p:spPr>
        <p:txBody>
          <a:bodyPr>
            <a:normAutofit fontScale="90000"/>
          </a:bodyPr>
          <a:lstStyle/>
          <a:p>
            <a:pPr algn="l"/>
            <a:br>
              <a:rPr lang="en-US" altLang="en-US" dirty="0"/>
            </a:br>
            <a:r>
              <a:rPr lang="en-US" altLang="en-US" dirty="0"/>
              <a:t>Password Guessing </a:t>
            </a:r>
            <a:br>
              <a:rPr lang="en-US" altLang="en-US" dirty="0"/>
            </a:br>
            <a:r>
              <a:rPr lang="en-US" altLang="en-US" dirty="0"/>
              <a:t>Steps:</a:t>
            </a:r>
            <a:br>
              <a:rPr lang="en-US" altLang="en-US" dirty="0"/>
            </a:br>
            <a:endParaRPr lang="en-US" altLang="en-US" dirty="0"/>
          </a:p>
        </p:txBody>
      </p:sp>
      <p:sp>
        <p:nvSpPr>
          <p:cNvPr id="242691" name="Rectangle 3"/>
          <p:cNvSpPr>
            <a:spLocks noGrp="1" noChangeArrowheads="1"/>
          </p:cNvSpPr>
          <p:nvPr>
            <p:ph type="body" idx="1"/>
          </p:nvPr>
        </p:nvSpPr>
        <p:spPr>
          <a:xfrm>
            <a:off x="288851" y="2387600"/>
            <a:ext cx="8534400" cy="4419600"/>
          </a:xfrm>
        </p:spPr>
        <p:txBody>
          <a:bodyPr>
            <a:normAutofit/>
          </a:bodyPr>
          <a:lstStyle/>
          <a:p>
            <a:pPr lvl="2">
              <a:lnSpc>
                <a:spcPct val="90000"/>
              </a:lnSpc>
            </a:pPr>
            <a:r>
              <a:rPr lang="en-US" altLang="en-US" sz="2000" dirty="0"/>
              <a:t>No password</a:t>
            </a:r>
          </a:p>
          <a:p>
            <a:pPr lvl="2">
              <a:lnSpc>
                <a:spcPct val="90000"/>
              </a:lnSpc>
            </a:pPr>
            <a:r>
              <a:rPr lang="en-US" altLang="en-US" sz="2000" dirty="0"/>
              <a:t>Same as user ID</a:t>
            </a:r>
          </a:p>
          <a:p>
            <a:pPr lvl="2">
              <a:lnSpc>
                <a:spcPct val="90000"/>
              </a:lnSpc>
            </a:pPr>
            <a:r>
              <a:rPr lang="en-US" altLang="en-US" sz="2000" dirty="0"/>
              <a:t>Derived from user name</a:t>
            </a:r>
          </a:p>
          <a:p>
            <a:pPr lvl="2">
              <a:lnSpc>
                <a:spcPct val="90000"/>
              </a:lnSpc>
            </a:pPr>
            <a:r>
              <a:rPr lang="en-US" altLang="en-US" sz="2000" dirty="0"/>
              <a:t>Family or pet names</a:t>
            </a:r>
          </a:p>
          <a:p>
            <a:pPr lvl="2">
              <a:lnSpc>
                <a:spcPct val="90000"/>
              </a:lnSpc>
            </a:pPr>
            <a:r>
              <a:rPr lang="en-US" altLang="en-US" sz="2000" dirty="0"/>
              <a:t>Common word</a:t>
            </a:r>
          </a:p>
          <a:p>
            <a:pPr lvl="2">
              <a:lnSpc>
                <a:spcPct val="90000"/>
              </a:lnSpc>
            </a:pPr>
            <a:r>
              <a:rPr lang="en-US" altLang="en-US" sz="2000" dirty="0"/>
              <a:t>English dictionary</a:t>
            </a:r>
          </a:p>
          <a:p>
            <a:pPr lvl="2">
              <a:lnSpc>
                <a:spcPct val="90000"/>
              </a:lnSpc>
            </a:pPr>
            <a:r>
              <a:rPr lang="en-US" altLang="en-US" sz="2000" dirty="0"/>
              <a:t>Common non-English language dictionaries</a:t>
            </a:r>
          </a:p>
          <a:p>
            <a:pPr lvl="2">
              <a:lnSpc>
                <a:spcPct val="90000"/>
              </a:lnSpc>
            </a:pPr>
            <a:r>
              <a:rPr lang="en-US" altLang="en-US" sz="2000" dirty="0"/>
              <a:t>Dictionaries with capitalization (</a:t>
            </a:r>
            <a:r>
              <a:rPr lang="en-US" altLang="en-US" sz="2000" dirty="0" err="1"/>
              <a:t>PaSsWorD</a:t>
            </a:r>
            <a:r>
              <a:rPr lang="en-US" altLang="en-US" sz="2000" dirty="0"/>
              <a:t>) and substitutions (0 for O)</a:t>
            </a:r>
          </a:p>
          <a:p>
            <a:pPr lvl="2">
              <a:lnSpc>
                <a:spcPct val="90000"/>
              </a:lnSpc>
            </a:pPr>
            <a:r>
              <a:rPr lang="en-US" altLang="en-US" sz="2000" dirty="0"/>
              <a:t>Brute force</a:t>
            </a:r>
          </a:p>
          <a:p>
            <a:pPr lvl="2">
              <a:lnSpc>
                <a:spcPct val="90000"/>
              </a:lnSpc>
            </a:pPr>
            <a:endParaRPr lang="en-US" altLang="en-US" sz="2000" dirty="0"/>
          </a:p>
          <a:p>
            <a:pPr>
              <a:lnSpc>
                <a:spcPct val="90000"/>
              </a:lnSpc>
            </a:pPr>
            <a:endParaRPr lang="en-US" altLang="en-US" sz="2800" dirty="0"/>
          </a:p>
          <a:p>
            <a:pPr>
              <a:lnSpc>
                <a:spcPct val="90000"/>
              </a:lnSpc>
            </a:pPr>
            <a:endParaRPr lang="en-US" altLang="en-US" sz="2800" dirty="0"/>
          </a:p>
        </p:txBody>
      </p:sp>
      <p:pic>
        <p:nvPicPr>
          <p:cNvPr id="13314" name="Picture 2" descr="C:\Users\marcjd\AppData\Local\Microsoft\Windows\Temporary Internet Files\Content.IE5\4CWGWWNL\MC90044149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685800"/>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49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descr="C:\Users\marcjd\AppData\Local\Microsoft\Windows\Temporary Internet Files\Content.IE5\DQ0E18XS\MP90042229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84557"/>
            <a:ext cx="6173390" cy="6096000"/>
          </a:xfrm>
          <a:prstGeom prst="rect">
            <a:avLst/>
          </a:prstGeom>
          <a:noFill/>
          <a:extLst>
            <a:ext uri="{909E8E84-426E-40DD-AFC4-6F175D3DCCD1}">
              <a14:hiddenFill xmlns:a14="http://schemas.microsoft.com/office/drawing/2010/main">
                <a:solidFill>
                  <a:srgbClr val="FFFFFF"/>
                </a:solidFill>
              </a14:hiddenFill>
            </a:ext>
          </a:extLst>
        </p:spPr>
      </p:pic>
      <p:sp>
        <p:nvSpPr>
          <p:cNvPr id="241666" name="Rectangle 2"/>
          <p:cNvSpPr>
            <a:spLocks noGrp="1" noChangeArrowheads="1"/>
          </p:cNvSpPr>
          <p:nvPr>
            <p:ph type="title"/>
          </p:nvPr>
        </p:nvSpPr>
        <p:spPr/>
        <p:txBody>
          <a:bodyPr/>
          <a:lstStyle/>
          <a:p>
            <a:r>
              <a:rPr lang="en-US" altLang="en-US"/>
              <a:t>Probable Passwords</a:t>
            </a:r>
          </a:p>
        </p:txBody>
      </p:sp>
      <p:sp>
        <p:nvSpPr>
          <p:cNvPr id="241667" name="Rectangle 3"/>
          <p:cNvSpPr>
            <a:spLocks noGrp="1" noChangeArrowheads="1"/>
          </p:cNvSpPr>
          <p:nvPr>
            <p:ph type="body" idx="1"/>
          </p:nvPr>
        </p:nvSpPr>
        <p:spPr>
          <a:xfrm>
            <a:off x="152400" y="1905000"/>
            <a:ext cx="4191000" cy="4525963"/>
          </a:xfrm>
        </p:spPr>
        <p:txBody>
          <a:bodyPr/>
          <a:lstStyle/>
          <a:p>
            <a:pPr marL="0" indent="0">
              <a:buNone/>
            </a:pPr>
            <a:r>
              <a:rPr lang="en-US" altLang="en-US" sz="3000" dirty="0"/>
              <a:t>People are predictable</a:t>
            </a:r>
          </a:p>
          <a:p>
            <a:endParaRPr lang="en-US" altLang="en-US" sz="2200" dirty="0"/>
          </a:p>
          <a:p>
            <a:r>
              <a:rPr lang="en-US" altLang="en-US" sz="2200" dirty="0"/>
              <a:t>Family names, pet names, etc.</a:t>
            </a:r>
          </a:p>
          <a:p>
            <a:r>
              <a:rPr lang="en-US" altLang="en-US" sz="2200" dirty="0"/>
              <a:t>Common words (Use spell check dictionaries)</a:t>
            </a:r>
            <a:br>
              <a:rPr lang="en-US" altLang="en-US" sz="2200" dirty="0"/>
            </a:br>
            <a:endParaRPr lang="en-US" altLang="en-US" sz="2200" dirty="0"/>
          </a:p>
        </p:txBody>
      </p:sp>
      <p:sp>
        <p:nvSpPr>
          <p:cNvPr id="6" name="TextBox 5">
            <a:extLst>
              <a:ext uri="{FF2B5EF4-FFF2-40B4-BE49-F238E27FC236}">
                <a16:creationId xmlns:a16="http://schemas.microsoft.com/office/drawing/2014/main" id="{8D4A1CB0-6E95-42AF-9CA9-8660CD7CAFCB}"/>
              </a:ext>
            </a:extLst>
          </p:cNvPr>
          <p:cNvSpPr txBox="1"/>
          <p:nvPr/>
        </p:nvSpPr>
        <p:spPr>
          <a:xfrm>
            <a:off x="4493942" y="1884557"/>
            <a:ext cx="4650058" cy="3277820"/>
          </a:xfrm>
          <a:prstGeom prst="rect">
            <a:avLst/>
          </a:prstGeom>
          <a:noFill/>
        </p:spPr>
        <p:txBody>
          <a:bodyPr wrap="square">
            <a:spAutoFit/>
          </a:bodyPr>
          <a:lstStyle/>
          <a:p>
            <a:pPr>
              <a:lnSpc>
                <a:spcPct val="90000"/>
              </a:lnSpc>
            </a:pPr>
            <a:r>
              <a:rPr lang="en-US" altLang="en-US" sz="3200" dirty="0"/>
              <a:t>Password Guessing Steps</a:t>
            </a:r>
          </a:p>
          <a:p>
            <a:pPr>
              <a:lnSpc>
                <a:spcPct val="90000"/>
              </a:lnSpc>
            </a:pPr>
            <a:endParaRPr lang="en-US" altLang="en-US" dirty="0"/>
          </a:p>
          <a:p>
            <a:pPr marL="285750" indent="-285750">
              <a:lnSpc>
                <a:spcPct val="90000"/>
              </a:lnSpc>
              <a:buFont typeface="Arial" panose="020B0604020202020204" pitchFamily="34" charset="0"/>
              <a:buChar char="•"/>
            </a:pPr>
            <a:r>
              <a:rPr lang="en-US" altLang="en-US" dirty="0"/>
              <a:t>No password</a:t>
            </a:r>
          </a:p>
          <a:p>
            <a:pPr marL="285750" indent="-285750">
              <a:lnSpc>
                <a:spcPct val="90000"/>
              </a:lnSpc>
              <a:buFont typeface="Arial" panose="020B0604020202020204" pitchFamily="34" charset="0"/>
              <a:buChar char="•"/>
            </a:pPr>
            <a:r>
              <a:rPr lang="en-US" altLang="en-US" dirty="0"/>
              <a:t>Same as user ID</a:t>
            </a:r>
          </a:p>
          <a:p>
            <a:pPr marL="285750" indent="-285750">
              <a:lnSpc>
                <a:spcPct val="90000"/>
              </a:lnSpc>
              <a:buFont typeface="Arial" panose="020B0604020202020204" pitchFamily="34" charset="0"/>
              <a:buChar char="•"/>
            </a:pPr>
            <a:r>
              <a:rPr lang="en-US" altLang="en-US" dirty="0"/>
              <a:t>Derived from username</a:t>
            </a:r>
          </a:p>
          <a:p>
            <a:pPr marL="285750" indent="-285750">
              <a:lnSpc>
                <a:spcPct val="90000"/>
              </a:lnSpc>
              <a:buFont typeface="Arial" panose="020B0604020202020204" pitchFamily="34" charset="0"/>
              <a:buChar char="•"/>
            </a:pPr>
            <a:r>
              <a:rPr lang="en-US" altLang="en-US" dirty="0"/>
              <a:t>Family or pet names</a:t>
            </a:r>
          </a:p>
          <a:p>
            <a:pPr marL="285750" indent="-285750">
              <a:lnSpc>
                <a:spcPct val="90000"/>
              </a:lnSpc>
              <a:buFont typeface="Arial" panose="020B0604020202020204" pitchFamily="34" charset="0"/>
              <a:buChar char="•"/>
            </a:pPr>
            <a:r>
              <a:rPr lang="en-US" altLang="en-US" dirty="0"/>
              <a:t>Common word</a:t>
            </a:r>
          </a:p>
          <a:p>
            <a:pPr marL="285750" indent="-285750">
              <a:lnSpc>
                <a:spcPct val="90000"/>
              </a:lnSpc>
              <a:buFont typeface="Arial" panose="020B0604020202020204" pitchFamily="34" charset="0"/>
              <a:buChar char="•"/>
            </a:pPr>
            <a:r>
              <a:rPr lang="en-US" altLang="en-US" dirty="0"/>
              <a:t>English dictionary</a:t>
            </a:r>
          </a:p>
          <a:p>
            <a:pPr marL="285750" indent="-285750">
              <a:lnSpc>
                <a:spcPct val="90000"/>
              </a:lnSpc>
              <a:buFont typeface="Arial" panose="020B0604020202020204" pitchFamily="34" charset="0"/>
              <a:buChar char="•"/>
            </a:pPr>
            <a:r>
              <a:rPr lang="en-US" altLang="en-US" dirty="0"/>
              <a:t>Common non-English language dictionaries</a:t>
            </a:r>
          </a:p>
          <a:p>
            <a:pPr marL="285750" indent="-285750">
              <a:lnSpc>
                <a:spcPct val="90000"/>
              </a:lnSpc>
              <a:buFont typeface="Arial" panose="020B0604020202020204" pitchFamily="34" charset="0"/>
              <a:buChar char="•"/>
            </a:pPr>
            <a:r>
              <a:rPr lang="en-US" altLang="en-US" dirty="0"/>
              <a:t>Dictionaries with capitalization (</a:t>
            </a:r>
            <a:r>
              <a:rPr lang="en-US" altLang="en-US" dirty="0" err="1"/>
              <a:t>PaSsWorD</a:t>
            </a:r>
            <a:r>
              <a:rPr lang="en-US" altLang="en-US" dirty="0"/>
              <a:t>) and substitutions (0 for O)</a:t>
            </a:r>
          </a:p>
          <a:p>
            <a:pPr marL="285750" indent="-285750">
              <a:lnSpc>
                <a:spcPct val="90000"/>
              </a:lnSpc>
              <a:buFont typeface="Arial" panose="020B0604020202020204" pitchFamily="34" charset="0"/>
              <a:buChar char="•"/>
            </a:pPr>
            <a:r>
              <a:rPr lang="en-US" altLang="en-US" dirty="0"/>
              <a:t>Brute force</a:t>
            </a:r>
          </a:p>
        </p:txBody>
      </p:sp>
    </p:spTree>
    <p:extLst>
      <p:ext uri="{BB962C8B-B14F-4D97-AF65-F5344CB8AC3E}">
        <p14:creationId xmlns:p14="http://schemas.microsoft.com/office/powerpoint/2010/main" val="423068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C5E4C-6039-4AA6-891A-D9101771A06D}"/>
              </a:ext>
            </a:extLst>
          </p:cNvPr>
          <p:cNvSpPr>
            <a:spLocks noGrp="1"/>
          </p:cNvSpPr>
          <p:nvPr>
            <p:ph type="title"/>
          </p:nvPr>
        </p:nvSpPr>
        <p:spPr/>
        <p:txBody>
          <a:bodyPr/>
          <a:lstStyle/>
          <a:p>
            <a:r>
              <a:rPr lang="en-US" dirty="0"/>
              <a:t>How Do Passwords Work?</a:t>
            </a:r>
          </a:p>
        </p:txBody>
      </p:sp>
      <p:sp>
        <p:nvSpPr>
          <p:cNvPr id="3" name="Content Placeholder 2">
            <a:extLst>
              <a:ext uri="{FF2B5EF4-FFF2-40B4-BE49-F238E27FC236}">
                <a16:creationId xmlns:a16="http://schemas.microsoft.com/office/drawing/2014/main" id="{EADDBBDB-BBDF-4000-AF77-36747AE78306}"/>
              </a:ext>
            </a:extLst>
          </p:cNvPr>
          <p:cNvSpPr>
            <a:spLocks noGrp="1"/>
          </p:cNvSpPr>
          <p:nvPr>
            <p:ph idx="1"/>
          </p:nvPr>
        </p:nvSpPr>
        <p:spPr/>
        <p:txBody>
          <a:bodyPr/>
          <a:lstStyle/>
          <a:p>
            <a:r>
              <a:rPr lang="en-US" dirty="0"/>
              <a:t>Creating a new account</a:t>
            </a:r>
          </a:p>
          <a:p>
            <a:pPr lvl="1"/>
            <a:r>
              <a:rPr lang="en-US" dirty="0"/>
              <a:t>Name, email address, and password</a:t>
            </a:r>
          </a:p>
          <a:p>
            <a:endParaRPr lang="en-US" dirty="0"/>
          </a:p>
          <a:p>
            <a:r>
              <a:rPr lang="en-US" dirty="0"/>
              <a:t>What happens to the password?</a:t>
            </a:r>
          </a:p>
          <a:p>
            <a:endParaRPr lang="en-US" dirty="0"/>
          </a:p>
          <a:p>
            <a:r>
              <a:rPr lang="en-US" dirty="0"/>
              <a:t>How is it stored? </a:t>
            </a:r>
          </a:p>
        </p:txBody>
      </p:sp>
    </p:spTree>
    <p:extLst>
      <p:ext uri="{BB962C8B-B14F-4D97-AF65-F5344CB8AC3E}">
        <p14:creationId xmlns:p14="http://schemas.microsoft.com/office/powerpoint/2010/main" val="115058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C2BB-C7F0-4848-976B-FD264C614DAB}"/>
              </a:ext>
            </a:extLst>
          </p:cNvPr>
          <p:cNvSpPr>
            <a:spLocks noGrp="1"/>
          </p:cNvSpPr>
          <p:nvPr>
            <p:ph type="title"/>
          </p:nvPr>
        </p:nvSpPr>
        <p:spPr/>
        <p:txBody>
          <a:bodyPr/>
          <a:lstStyle/>
          <a:p>
            <a:r>
              <a:rPr lang="en-US" dirty="0"/>
              <a:t>Hashing, Part 1</a:t>
            </a:r>
          </a:p>
        </p:txBody>
      </p:sp>
      <p:sp>
        <p:nvSpPr>
          <p:cNvPr id="3" name="Content Placeholder 2">
            <a:extLst>
              <a:ext uri="{FF2B5EF4-FFF2-40B4-BE49-F238E27FC236}">
                <a16:creationId xmlns:a16="http://schemas.microsoft.com/office/drawing/2014/main" id="{E848C0AB-C52C-4B8E-84C4-92747F8D68C5}"/>
              </a:ext>
            </a:extLst>
          </p:cNvPr>
          <p:cNvSpPr>
            <a:spLocks noGrp="1"/>
          </p:cNvSpPr>
          <p:nvPr>
            <p:ph idx="1"/>
          </p:nvPr>
        </p:nvSpPr>
        <p:spPr>
          <a:xfrm>
            <a:off x="457200" y="1798637"/>
            <a:ext cx="8534400" cy="4525963"/>
          </a:xfrm>
        </p:spPr>
        <p:txBody>
          <a:bodyPr>
            <a:normAutofit lnSpcReduction="10000"/>
          </a:bodyPr>
          <a:lstStyle/>
          <a:p>
            <a:r>
              <a:rPr lang="en-US" dirty="0"/>
              <a:t>When you create a new account, the password isn’t (shouldn’t be) stored as the plain text you type into the box</a:t>
            </a:r>
          </a:p>
          <a:p>
            <a:r>
              <a:rPr lang="en-US" dirty="0"/>
              <a:t>Instead, it is stored as a hash value</a:t>
            </a:r>
          </a:p>
          <a:p>
            <a:r>
              <a:rPr lang="en-US" dirty="0"/>
              <a:t>A hash is a value that gets calculated from math formulas and sets of rules (i.e., an algorithm)</a:t>
            </a:r>
          </a:p>
          <a:p>
            <a:r>
              <a:rPr lang="en-US" dirty="0"/>
              <a:t>It is a type of cryptography, but is not considered ‘encryption’</a:t>
            </a:r>
          </a:p>
          <a:p>
            <a:r>
              <a:rPr lang="en-US" dirty="0"/>
              <a:t>There are many different hashing algorithms </a:t>
            </a:r>
          </a:p>
        </p:txBody>
      </p:sp>
    </p:spTree>
    <p:extLst>
      <p:ext uri="{BB962C8B-B14F-4D97-AF65-F5344CB8AC3E}">
        <p14:creationId xmlns:p14="http://schemas.microsoft.com/office/powerpoint/2010/main" val="26856057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2&quot; unique_id=&quot;34965&quot;&gt;&lt;object type=&quot;3&quot; unique_id=&quot;34969&quot;&gt;&lt;property id=&quot;20148&quot; value=&quot;5&quot;/&gt;&lt;property id=&quot;20300&quot; value=&quot;Slide 14&quot;/&gt;&lt;property id=&quot;20307&quot; value=&quot;259&quot;/&gt;&lt;/object&gt;&lt;object type=&quot;3&quot; unique_id=&quot;35055&quot;&gt;&lt;property id=&quot;20148&quot; value=&quot;5&quot;/&gt;&lt;property id=&quot;20300&quot; value=&quot;Slide 60&quot;/&gt;&lt;property id=&quot;20307&quot; value=&quot;264&quot;/&gt;&lt;/object&gt;&lt;object type=&quot;3&quot; unique_id=&quot;54557&quot;&gt;&lt;property id=&quot;20148&quot; value=&quot;5&quot;/&gt;&lt;property id=&quot;20300&quot; value=&quot;Slide 1 - &amp;quot;Lecture 6                  11/2/2011 &amp;#x0D;&amp;#x0A;&amp;#x0D;&amp;#x0A;Business Continuity, Disaster Recovery, Incident Response and Digital Forens&quot;/&gt;&lt;property id=&quot;20307&quot; value=&quot;272&quot;/&gt;&lt;/object&gt;&lt;object type=&quot;3&quot; unique_id=&quot;54558&quot;&gt;&lt;property id=&quot;20148&quot; value=&quot;5&quot;/&gt;&lt;property id=&quot;20300&quot; value=&quot;Slide 2 - &amp;quot;Week 6 Business Continuity, Disaster Recovery, Incident Response and Digital Forensics &amp;quot;&quot;/&gt;&lt;property id=&quot;20307&quot; value=&quot;275&quot;/&gt;&lt;/object&gt;&lt;object type=&quot;3&quot; unique_id=&quot;54559&quot;&gt;&lt;property id=&quot;20148&quot; value=&quot;5&quot;/&gt;&lt;property id=&quot;20300&quot; value=&quot;Slide 3 - &amp;quot;Reference:&amp;#x0D;&amp;#x0A;NIST Special Publication 800-50 &amp;quot;&quot;/&gt;&lt;property id=&quot;20307&quot; value=&quot;274&quot;/&gt;&lt;/object&gt;&lt;object type=&quot;3&quot; unique_id=&quot;56581&quot;&gt;&lt;property id=&quot;20148&quot; value=&quot;5&quot;/&gt;&lt;property id=&quot;20300&quot; value=&quot;Slide 4 - &amp;quot;Training Development Model&amp;quot;&quot;/&gt;&lt;property id=&quot;20307&quot; value=&quot;280&quot;/&gt;&lt;/object&gt;&lt;object type=&quot;3&quot; unique_id=&quot;56582&quot;&gt;&lt;property id=&quot;20148&quot; value=&quot;5&quot;/&gt;&lt;property id=&quot;20300&quot; value=&quot;Slide 5 - &amp;quot;Security Awareness Training:&amp;#x0D;&amp;#x0A;Example Google Hacking&amp;quot;&quot;/&gt;&lt;property id=&quot;20307&quot; value=&quot;276&quot;/&gt;&lt;/object&gt;&lt;object type=&quot;3&quot; unique_id=&quot;56583&quot;&gt;&lt;property id=&quot;20148&quot; value=&quot;5&quot;/&gt;&lt;property id=&quot;20300&quot; value=&quot;Slide 6 - &amp;quot;Why Google Hacking?&amp;quot;&quot;/&gt;&lt;property id=&quot;20307&quot; value=&quot;277&quot;/&gt;&lt;/object&gt;&lt;object type=&quot;3&quot; unique_id=&quot;56584&quot;&gt;&lt;property id=&quot;20148&quot; value=&quot;5&quot;/&gt;&lt;property id=&quot;20300&quot; value=&quot;Slide 7 - &amp;quot;Lessons Learned&amp;quot;&quot;/&gt;&lt;property id=&quot;20307&quot; value=&quot;278&quot;/&gt;&lt;/object&gt;&lt;object type=&quot;3&quot; unique_id=&quot;56585&quot;&gt;&lt;property id=&quot;20148&quot; value=&quot;5&quot;/&gt;&lt;property id=&quot;20300&quot; value=&quot;Slide 8 - &amp;quot;The Unfairness Principle&amp;quot;&quot;/&gt;&lt;property id=&quot;20307&quot; value=&quot;279&quot;/&gt;&lt;/object&gt;&lt;object type=&quot;3&quot; unique_id=&quot;56586&quot;&gt;&lt;property id=&quot;20148&quot; value=&quot;5&quot;/&gt;&lt;property id=&quot;20300&quot; value=&quot;Slide 9 - &amp;quot;Insider Threat&amp;#x0D;&amp;#x0A;&amp;#x0D;&amp;#x0A;Source: Dr. Frank Greitzer, PNNL&amp;quot;&quot;/&gt;&lt;property id=&quot;20307&quot; value=&quot;283&quot;/&gt;&lt;/object&gt;&lt;object type=&quot;3&quot; unique_id=&quot;56587&quot;&gt;&lt;property id=&quot;20148&quot; value=&quot;5&quot;/&gt;&lt;property id=&quot;20300&quot; value=&quot;Slide 10 - &amp;quot;Common Factors Observed in Insider Threat Cases&amp;quot;&quot;/&gt;&lt;property id=&quot;20307&quot; value=&quot;281&quot;/&gt;&lt;/object&gt;&lt;object type=&quot;3&quot; unique_id=&quot;56588&quot;&gt;&lt;property id=&quot;20148&quot; value=&quot;5&quot;/&gt;&lt;property id=&quot;20300&quot; value=&quot;Slide 11 - &amp;quot;Type of Data Monitored – Psychosocial Data&amp;quot;&quot;/&gt;&lt;property id=&quot;20307&quot; value=&quot;284&quot;/&gt;&lt;/object&gt;&lt;object type=&quot;3&quot; unique_id=&quot;56589&quot;&gt;&lt;property id=&quot;20148&quot; value=&quot;5&quot;/&gt;&lt;property id=&quot;20300&quot; value=&quot;Slide 12 - &amp;quot;Psyber Sleuth Conceptual Design&amp;quot;&quot;/&gt;&lt;property id=&quot;20307&quot; value=&quot;282&quot;/&gt;&lt;/object&gt;&lt;object type=&quot;3&quot; unique_id=&quot;56590&quot;&gt;&lt;property id=&quot;20148&quot; value=&quot;5&quot;/&gt;&lt;property id=&quot;20300&quot; value=&quot;Slide 13 - &amp;quot;Balancing Needs of Organization and Rights of Individuals&amp;quot;&quot;/&gt;&lt;property id=&quot;20307&quot; value=&quot;285&quot;/&gt;&lt;/object&gt;&lt;object type=&quot;3&quot; unique_id=&quot;56591&quot;&gt;&lt;property id=&quot;20148&quot; value=&quot;5&quot;/&gt;&lt;property id=&quot;20300&quot; value=&quot;Slide 48 - &amp;quot;What Are the Cyber Trends for 2011?&amp;#x0D;&amp;#x0A;&amp;quot;&quot;/&gt;&lt;property id=&quot;20307&quot; value=&quot;307&quot;/&gt;&lt;/object&gt;&lt;object type=&quot;3&quot; unique_id=&quot;56592&quot;&gt;&lt;property id=&quot;20148&quot; value=&quot;5&quot;/&gt;&lt;property id=&quot;20300&quot; value=&quot;Slide 49 - &amp;quot;What Are the Cyber Trends for 2011?&amp;#x0D;&amp;#x0A;(cont’d.)&amp;#x0D;&amp;#x0A;&amp;quot;&quot;/&gt;&lt;property id=&quot;20307&quot; value=&quot;308&quot;/&gt;&lt;/object&gt;&lt;object type=&quot;3&quot; unique_id=&quot;56593&quot;&gt;&lt;property id=&quot;20148&quot; value=&quot;5&quot;/&gt;&lt;property id=&quot;20300&quot; value=&quot;Slide 50 - &amp;quot;Malware trends&amp;quot;&quot;/&gt;&lt;property id=&quot;20307&quot; value=&quot;296&quot;/&gt;&lt;/object&gt;&lt;object type=&quot;3&quot; unique_id=&quot;56594&quot;&gt;&lt;property id=&quot;20148&quot; value=&quot;5&quot;/&gt;&lt;property id=&quot;20300&quot; value=&quot;Slide 51 - &amp;quot;No More Fun and Games&amp;quot;&quot;/&gt;&lt;property id=&quot;20307&quot; value=&quot;301&quot;/&gt;&lt;/object&gt;&lt;object type=&quot;3&quot; unique_id=&quot;56595&quot;&gt;&lt;property id=&quot;20148&quot; value=&quot;5&quot;/&gt;&lt;property id=&quot;20300&quot; value=&quot;Slide 52 - &amp;quot;Number of Vulnerabilities in Network, OS and Applications&amp;quot;&quot;/&gt;&lt;property id=&quot;20307&quot; value=&quot;302&quot;/&gt;&lt;/object&gt;&lt;object type=&quot;3&quot; unique_id=&quot;56596&quot;&gt;&lt;property id=&quot;20148&quot; value=&quot;5&quot;/&gt;&lt;property id=&quot;20300&quot; value=&quot;Slide 53&quot;/&gt;&lt;property id=&quot;20307&quot; value=&quot;303&quot;/&gt;&lt;/object&gt;&lt;object type=&quot;3&quot; unique_id=&quot;56597&quot;&gt;&lt;property id=&quot;20148&quot; value=&quot;5&quot;/&gt;&lt;property id=&quot;20300&quot; value=&quot;Slide 54 - &amp;quot;Server-Side HTTP Attacks by Destination Country (last 6 months)&amp;quot;&quot;/&gt;&lt;property id=&quot;20307&quot; value=&quot;304&quot;/&gt;&lt;/object&gt;&lt;object type=&quot;3&quot; unique_id=&quot;56598&quot;&gt;&lt;property id=&quot;20148&quot; value=&quot;5&quot;/&gt;&lt;property id=&quot;20300&quot; value=&quot;Slide 55&quot;/&gt;&lt;property id=&quot;20307&quot; value=&quot;298&quot;/&gt;&lt;/object&gt;&lt;object type=&quot;3&quot; unique_id=&quot;56602&quot;&gt;&lt;property id=&quot;20148&quot; value=&quot;5&quot;/&gt;&lt;property id=&quot;20300&quot; value=&quot;Slide 59 - &amp;quot;Strategies Assuming Breach&amp;quot;&quot;/&gt;&lt;property id=&quot;20307&quot; value=&quot;320&quot;/&gt;&lt;/object&gt;&lt;object type=&quot;3&quot; unique_id=&quot;56603&quot;&gt;&lt;property id=&quot;20148&quot; value=&quot;5&quot;/&gt;&lt;property id=&quot;20300&quot; value=&quot;Slide 61 - &amp;quot;Cleaning vs. Reimaging&amp;quot;&quot;/&gt;&lt;property id=&quot;20307&quot; value=&quot;310&quot;/&gt;&lt;/object&gt;&lt;object type=&quot;3&quot; unique_id=&quot;56604&quot;&gt;&lt;property id=&quot;20148&quot; value=&quot;5&quot;/&gt;&lt;property id=&quot;20300&quot; value=&quot;Slide 62 - &amp;quot;Cleaning Methodology&amp;quot;&quot;/&gt;&lt;property id=&quot;20307&quot; value=&quot;311&quot;/&gt;&lt;/object&gt;&lt;object type=&quot;3&quot; unique_id=&quot;56605&quot;&gt;&lt;property id=&quot;20148&quot; value=&quot;5&quot;/&gt;&lt;property id=&quot;20300&quot; value=&quot;Slide 63 - &amp;quot;Incident Response&amp;#x0D;&amp;#x0A;Special Publication 800-61, available at&amp;#x0D;&amp;#x0A;http://csrc.nist.gov/publications/nistpubs/800-61/sp800&quot;/&gt;&lt;property id=&quot;20307&quot; value=&quot;312&quot;/&gt;&lt;/object&gt;&lt;object type=&quot;3&quot; unique_id=&quot;56606&quot;&gt;&lt;property id=&quot;20148&quot; value=&quot;5&quot;/&gt;&lt;property id=&quot;20300&quot; value=&quot;Slide 64 - &amp;quot;&amp;#x0D;&amp;#x0A;Former State of  Incident Response&amp;quot;&quot;/&gt;&lt;property id=&quot;20307&quot; value=&quot;313&quot;/&gt;&lt;/object&gt;&lt;object type=&quot;3&quot; unique_id=&quot;56607&quot;&gt;&lt;property id=&quot;20148&quot; value=&quot;5&quot;/&gt;&lt;property id=&quot;20300&quot; value=&quot;Slide 65 - &amp;quot;New Zealand vs. Russian Cases &amp;quot;&quot;/&gt;&lt;property id=&quot;20307&quot; value=&quot;314&quot;/&gt;&lt;/object&gt;&lt;object type=&quot;3&quot; unique_id=&quot;56608&quot;&gt;&lt;property id=&quot;20148&quot; value=&quot;5&quot;/&gt;&lt;property id=&quot;20300&quot; value=&quot;Slide 66&quot;/&gt;&lt;property id=&quot;20307&quot; value=&quot;327&quot;/&gt;&lt;/object&gt;&lt;object type=&quot;3&quot; unique_id=&quot;56609&quot;&gt;&lt;property id=&quot;20148&quot; value=&quot;5&quot;/&gt;&lt;property id=&quot;20300&quot; value=&quot;Slide 67 - &amp;quot;NFDLC additions&amp;quot;&quot;/&gt;&lt;property id=&quot;20307&quot; value=&quot;328&quot;/&gt;&lt;/object&gt;&lt;object type=&quot;3&quot; unique_id=&quot;56610&quot;&gt;&lt;property id=&quot;20148&quot; value=&quot;5&quot;/&gt;&lt;property id=&quot;20300&quot; value=&quot;Slide 68 - &amp;quot;Collecting evidence across the lifecycle of forensic data&amp;quot;&quot;/&gt;&lt;property id=&quot;20307&quot; value=&quot;329&quot;/&gt;&lt;/object&gt;&lt;object type=&quot;3&quot; unique_id=&quot;56644&quot;&gt;&lt;property id=&quot;20148&quot; value=&quot;5&quot;/&gt;&lt;property id=&quot;20300&quot; value=&quot;Slide 69&quot;/&gt;&lt;property id=&quot;20307&quot; value=&quot;286&quot;/&gt;&lt;/object&gt;&lt;object type=&quot;3&quot; unique_id=&quot;56645&quot;&gt;&lt;property id=&quot;20148&quot; value=&quot;5&quot;/&gt;&lt;property id=&quot;20300&quot; value=&quot;Slide 70 - &amp;quot;Homework 3:  Incident Response&amp;#x0D;&amp;#x0A;&amp;quot;&quot;/&gt;&lt;property id=&quot;20307&quot; value=&quot;287&quot;/&gt;&lt;/object&gt;&lt;object type=&quot;3&quot; unique_id=&quot;56646&quot;&gt;&lt;property id=&quot;20148&quot; value=&quot;5&quot;/&gt;&lt;property id=&quot;20300&quot; value=&quot;Slide 71 - &amp;quot;Homework 3a&amp;#x0D;&amp;#x0A;Computer Forensics Assignment&amp;#x0D;&amp;#x0A; &amp;quot;&quot;/&gt;&lt;property id=&quot;20307&quot; value=&quot;288&quot;/&gt;&lt;/object&gt;&lt;object type=&quot;3&quot; unique_id=&quot;56647&quot;&gt;&lt;property id=&quot;20148&quot; value=&quot;5&quot;/&gt;&lt;property id=&quot;20300&quot; value=&quot;Slide 72 - &amp;quot;Homework 3b:  &amp;#x0D;&amp;#x0A; Option 2: Take (a part of) the “Forensic Challenge&amp;quot; &amp;#x0D;&amp;#x0A;&amp;quot;&quot;/&gt;&lt;property id=&quot;20307&quot; value=&quot;289&quot;/&gt;&lt;/object&gt;&lt;object type=&quot;3&quot; unique_id=&quot;56648&quot;&gt;&lt;property id=&quot;20148&quot; value=&quot;5&quot;/&gt;&lt;property id=&quot;20300&quot; value=&quot;Slide 73 - &amp;quot;Forensic Challenges&amp;quot;&quot;/&gt;&lt;property id=&quot;20307&quot; value=&quot;330&quot;/&gt;&lt;/object&gt;&lt;object type=&quot;3&quot; unique_id=&quot;56649&quot;&gt;&lt;property id=&quot;20148&quot; value=&quot;5&quot;/&gt;&lt;property id=&quot;20300&quot; value=&quot;Slide 74 - &amp;quot;Homework 3c:&amp;#x0D;&amp;#x0A;Option 3: Forensic Reflections&amp;#x0D;&amp;#x0A;&amp;quot;&quot;/&gt;&lt;property id=&quot;20307&quot; value=&quot;323&quot;/&gt;&lt;/object&gt;&lt;object type=&quot;3&quot; unique_id=&quot;56650&quot;&gt;&lt;property id=&quot;20148&quot; value=&quot;5&quot;/&gt;&lt;property id=&quot;20300&quot; value=&quot;Slide 75&quot;/&gt;&lt;property id=&quot;20307&quot; value=&quot;324&quot;/&gt;&lt;/object&gt;&lt;object type=&quot;3&quot; unique_id=&quot;56651&quot;&gt;&lt;property id=&quot;20148&quot; value=&quot;5&quot;/&gt;&lt;property id=&quot;20300&quot; value=&quot;Slide 76 - &amp;quot;NFDLC additions&amp;quot;&quot;/&gt;&lt;property id=&quot;20307&quot; value=&quot;325&quot;/&gt;&lt;/object&gt;&lt;object type=&quot;3&quot; unique_id=&quot;56652&quot;&gt;&lt;property id=&quot;20148&quot; value=&quot;5&quot;/&gt;&lt;property id=&quot;20300&quot; value=&quot;Slide 77 - &amp;quot;Collecting evidence across the lifecycle of forensic data&amp;quot;&quot;/&gt;&lt;property id=&quot;20307&quot; value=&quot;326&quot;/&gt;&lt;/object&gt;&lt;object type=&quot;3&quot; unique_id=&quot;56653&quot;&gt;&lt;property id=&quot;20148&quot; value=&quot;5&quot;/&gt;&lt;property id=&quot;20300&quot; value=&quot;Slide 78 - &amp;quot;Homework 3d: &amp;#x0D;&amp;#x0A;Option 4: Hackthissite&amp;#x0D;&amp;#x0A;&amp;quot;&quot;/&gt;&lt;property id=&quot;20307&quot; value=&quot;291&quot;/&gt;&lt;/object&gt;&lt;object type=&quot;3&quot; unique_id=&quot;56654&quot;&gt;&lt;property id=&quot;20148&quot; value=&quot;5&quot;/&gt;&lt;property id=&quot;20300&quot; value=&quot;Slide 79 - &amp;quot;Final Project Options&amp;quot;&quot;/&gt;&lt;property id=&quot;20307&quot; value=&quot;292&quot;/&gt;&lt;/object&gt;&lt;object type=&quot;3&quot; unique_id=&quot;56655&quot;&gt;&lt;property id=&quot;20148&quot; value=&quot;5&quot;/&gt;&lt;property id=&quot;20300&quot; value=&quot;Slide 80&quot;/&gt;&lt;property id=&quot;20307&quot; value=&quot;293&quot;/&gt;&lt;/object&gt;&lt;object type=&quot;3&quot; unique_id=&quot;60259&quot;&gt;&lt;property id=&quot;20148&quot; value=&quot;5&quot;/&gt;&lt;property id=&quot;20300&quot; value=&quot;Slide 15&quot;/&gt;&lt;property id=&quot;20307&quot; value=&quot;364&quot;/&gt;&lt;/object&gt;&lt;object type=&quot;3&quot; unique_id=&quot;60260&quot;&gt;&lt;property id=&quot;20148&quot; value=&quot;5&quot;/&gt;&lt;property id=&quot;20300&quot; value=&quot;Slide 16 - &amp;quot;Business Continuity Planning (BCP) &amp;amp; Disaster Recovery Planning (DRP)&amp;quot;&quot;/&gt;&lt;property id=&quot;20307&quot; value=&quot;332&quot;/&gt;&lt;/object&gt;&lt;object type=&quot;3&quot; unique_id=&quot;60261&quot;&gt;&lt;property id=&quot;20148&quot; value=&quot;5&quot;/&gt;&lt;property id=&quot;20300&quot; value=&quot;Slide 17 - &amp;quot;The BCP domain addresses:&amp;quot;&quot;/&gt;&lt;property id=&quot;20307&quot; value=&quot;333&quot;/&gt;&lt;/object&gt;&lt;object type=&quot;3&quot; unique_id=&quot;60262&quot;&gt;&lt;property id=&quot;20148&quot; value=&quot;5&quot;/&gt;&lt;property id=&quot;20300&quot; value=&quot;Slide 18 - &amp;quot;Disasters – natural, man-made&amp;quot;&quot;/&gt;&lt;property id=&quot;20307&quot; value=&quot;334&quot;/&gt;&lt;/object&gt;&lt;object type=&quot;3&quot; unique_id=&quot;60263&quot;&gt;&lt;property id=&quot;20148&quot; value=&quot;5&quot;/&gt;&lt;property id=&quot;20300&quot; value=&quot;Slide 19 - &amp;quot;Disasters are defined in terms of the business&amp;quot;&quot;/&gt;&lt;property id=&quot;20307&quot; value=&quot;335&quot;/&gt;&lt;/object&gt;&lt;object type=&quot;3&quot; unique_id=&quot;60264&quot;&gt;&lt;property id=&quot;20148&quot; value=&quot;5&quot;/&gt;&lt;property id=&quot;20300&quot; value=&quot;Slide 20 - &amp;quot;Broad BCP objectives - CIA&amp;quot;&quot;/&gt;&lt;property id=&quot;20307&quot; value=&quot;336&quot;/&gt;&lt;/object&gt;&lt;object type=&quot;3&quot; unique_id=&quot;60265&quot;&gt;&lt;property id=&quot;20148&quot; value=&quot;5&quot;/&gt;&lt;property id=&quot;20300&quot; value=&quot;Slide 21 - &amp;quot;BCP objective&amp;quot;&quot;/&gt;&lt;property id=&quot;20307&quot; value=&quot;337&quot;/&gt;&lt;/object&gt;&lt;object type=&quot;3&quot; unique_id=&quot;60266&quot;&gt;&lt;property id=&quot;20148&quot; value=&quot;5&quot;/&gt;&lt;property id=&quot;20300&quot; value=&quot;Slide 22 - &amp;quot;Scope of BCP&amp;quot;&quot;/&gt;&lt;property id=&quot;20307&quot; value=&quot;338&quot;/&gt;&lt;/object&gt;&lt;object type=&quot;3&quot; unique_id=&quot;60267&quot;&gt;&lt;property id=&quot;20148&quot; value=&quot;5&quot;/&gt;&lt;property id=&quot;20300&quot; value=&quot;Slide 23 - &amp;quot;Creating a BCP&amp;quot;&quot;/&gt;&lt;property id=&quot;20307&quot; value=&quot;339&quot;/&gt;&lt;/object&gt;&lt;object type=&quot;3&quot; unique_id=&quot;60268&quot;&gt;&lt;property id=&quot;20148&quot; value=&quot;5&quot;/&gt;&lt;property id=&quot;20300&quot; value=&quot;Slide 24 - &amp;quot;The five BCP phases&amp;quot;&quot;/&gt;&lt;property id=&quot;20307&quot; value=&quot;340&quot;/&gt;&lt;/object&gt;&lt;object type=&quot;3&quot; unique_id=&quot;60269&quot;&gt;&lt;property id=&quot;20148&quot; value=&quot;5&quot;/&gt;&lt;property id=&quot;20300&quot; value=&quot;Slide 25 - &amp;quot;I - Project management &amp;amp; initiation&amp;quot;&quot;/&gt;&lt;property id=&quot;20307&quot; value=&quot;341&quot;/&gt;&lt;/object&gt;&lt;object type=&quot;3&quot; unique_id=&quot;60270&quot;&gt;&lt;property id=&quot;20148&quot; value=&quot;5&quot;/&gt;&lt;property id=&quot;20300&quot; value=&quot;Slide 26 - &amp;quot;II - Business Impact Analysis (BIA)&amp;quot;&quot;/&gt;&lt;property id=&quot;20307&quot; value=&quot;342&quot;/&gt;&lt;/object&gt;&lt;object type=&quot;3&quot; unique_id=&quot;60271&quot;&gt;&lt;property id=&quot;20148&quot; value=&quot;5&quot;/&gt;&lt;property id=&quot;20300&quot; value=&quot;Slide 27 - &amp;quot;II - Business Impact Analysis (BIA)&amp;quot;&quot;/&gt;&lt;property id=&quot;20307&quot; value=&quot;343&quot;/&gt;&lt;/object&gt;&lt;object type=&quot;3&quot; unique_id=&quot;60272&quot;&gt;&lt;property id=&quot;20148&quot; value=&quot;5&quot;/&gt;&lt;property id=&quot;20300&quot; value=&quot;Slide 28 - &amp;quot;II - BIA phases &amp;quot;&quot;/&gt;&lt;property id=&quot;20307&quot; value=&quot;344&quot;/&gt;&lt;/object&gt;&lt;object type=&quot;3&quot; unique_id=&quot;60273&quot;&gt;&lt;property id=&quot;20148&quot; value=&quot;5&quot;/&gt;&lt;property id=&quot;20300&quot; value=&quot;Slide 29 - &amp;quot;II - BIA phases (continued)&amp;quot;&quot;/&gt;&lt;property id=&quot;20307&quot; value=&quot;345&quot;/&gt;&lt;/object&gt;&lt;object type=&quot;3&quot; unique_id=&quot;60274&quot;&gt;&lt;property id=&quot;20148&quot; value=&quot;5&quot;/&gt;&lt;property id=&quot;20300&quot; value=&quot;Slide 30 - &amp;quot;III – Recovery strategies&amp;quot;&quot;/&gt;&lt;property id=&quot;20307&quot; value=&quot;346&quot;/&gt;&lt;/object&gt;&lt;object type=&quot;3&quot; unique_id=&quot;60275&quot;&gt;&lt;property id=&quot;20148&quot; value=&quot;5&quot;/&gt;&lt;property id=&quot;20300&quot; value=&quot;Slide 31 - &amp;quot;III – Recovery strategies&amp;quot;&quot;/&gt;&lt;property id=&quot;20307&quot; value=&quot;347&quot;/&gt;&lt;/object&gt;&lt;object type=&quot;3&quot; unique_id=&quot;60276&quot;&gt;&lt;property id=&quot;20148&quot; value=&quot;5&quot;/&gt;&lt;property id=&quot;20300&quot; value=&quot;Slide 32 - &amp;quot;III – Recovery strategies&amp;quot;&quot;/&gt;&lt;property id=&quot;20307&quot; value=&quot;348&quot;/&gt;&lt;/object&gt;&lt;object type=&quot;3&quot; unique_id=&quot;60277&quot;&gt;&lt;property id=&quot;20148&quot; value=&quot;5&quot;/&gt;&lt;property id=&quot;20300&quot; value=&quot;Slide 33 - &amp;quot;III – Recovery strategies&amp;quot;&quot;/&gt;&lt;property id=&quot;20307&quot; value=&quot;349&quot;/&gt;&lt;/object&gt;&lt;object type=&quot;3&quot; unique_id=&quot;60278&quot;&gt;&lt;property id=&quot;20148&quot; value=&quot;5&quot;/&gt;&lt;property id=&quot;20300&quot; value=&quot;Slide 34 - &amp;quot;III – Recovery strategies&amp;quot;&quot;/&gt;&lt;property id=&quot;20307&quot; value=&quot;350&quot;/&gt;&lt;/object&gt;&lt;object type=&quot;3&quot; unique_id=&quot;60279&quot;&gt;&lt;property id=&quot;20148&quot; value=&quot;5&quot;/&gt;&lt;property id=&quot;20300&quot; value=&quot;Slide 35 - &amp;quot;III – Recovery strategies&amp;quot;&quot;/&gt;&lt;property id=&quot;20307&quot; value=&quot;351&quot;/&gt;&lt;/object&gt;&lt;object type=&quot;3&quot; unique_id=&quot;60280&quot;&gt;&lt;property id=&quot;20148&quot; value=&quot;5&quot;/&gt;&lt;property id=&quot;20300&quot; value=&quot;Slide 36 - &amp;quot;III – Recovery strategies&amp;quot;&quot;/&gt;&lt;property id=&quot;20307&quot; value=&quot;352&quot;/&gt;&lt;/object&gt;&lt;object type=&quot;3&quot; unique_id=&quot;60281&quot;&gt;&lt;property id=&quot;20148&quot; value=&quot;5&quot;/&gt;&lt;property id=&quot;20300&quot; value=&quot;Slide 37 - &amp;quot;III – Recovery strategies&amp;quot;&quot;/&gt;&lt;property id=&quot;20307&quot; value=&quot;353&quot;/&gt;&lt;/object&gt;&lt;object type=&quot;3&quot; unique_id=&quot;60282&quot;&gt;&lt;property id=&quot;20148&quot; value=&quot;5&quot;/&gt;&lt;property id=&quot;20300&quot; value=&quot;Slide 38 - &amp;quot;III – Recovery strategies&amp;quot;&quot;/&gt;&lt;property id=&quot;20307&quot; value=&quot;354&quot;/&gt;&lt;/object&gt;&lt;object type=&quot;3&quot; unique_id=&quot;60283&quot;&gt;&lt;property id=&quot;20148&quot; value=&quot;5&quot;/&gt;&lt;property id=&quot;20300&quot; value=&quot;Slide 39 - &amp;quot;III – Recovery strategies&amp;quot;&quot;/&gt;&lt;property id=&quot;20307&quot; value=&quot;355&quot;/&gt;&lt;/object&gt;&lt;object type=&quot;3&quot; unique_id=&quot;60284&quot;&gt;&lt;property id=&quot;20148&quot; value=&quot;5&quot;/&gt;&lt;property id=&quot;20300&quot; value=&quot;Slide 40 - &amp;quot;IV – BCP development / implementation&amp;quot;&quot;/&gt;&lt;property id=&quot;20307&quot; value=&quot;356&quot;/&gt;&lt;/object&gt;&lt;object type=&quot;3&quot; unique_id=&quot;60285&quot;&gt;&lt;property id=&quot;20148&quot; value=&quot;5&quot;/&gt;&lt;property id=&quot;20300&quot; value=&quot;Slide 41 - &amp;quot;IV – BCP development / implementation&amp;quot;&quot;/&gt;&lt;property id=&quot;20307&quot; value=&quot;357&quot;/&gt;&lt;/object&gt;&lt;object type=&quot;3&quot; unique_id=&quot;60286&quot;&gt;&lt;property id=&quot;20148&quot; value=&quot;5&quot;/&gt;&lt;property id=&quot;20300&quot; value=&quot;Slide 42 - &amp;quot;V – BCP final phase&amp;quot;&quot;/&gt;&lt;property id=&quot;20307&quot; value=&quot;358&quot;/&gt;&lt;/object&gt;&lt;object type=&quot;3&quot; unique_id=&quot;60287&quot;&gt;&lt;property id=&quot;20148&quot; value=&quot;5&quot;/&gt;&lt;property id=&quot;20300&quot; value=&quot;Slide 43 - &amp;quot;V – BCP final phase - testing&amp;quot;&quot;/&gt;&lt;property id=&quot;20307&quot; value=&quot;359&quot;/&gt;&lt;/object&gt;&lt;object type=&quot;3&quot; unique_id=&quot;60288&quot;&gt;&lt;property id=&quot;20148&quot; value=&quot;5&quot;/&gt;&lt;property id=&quot;20300&quot; value=&quot;Slide 44 - &amp;quot;V – BCP final phase - maintenance&amp;quot;&quot;/&gt;&lt;property id=&quot;20307&quot; value=&quot;360&quot;/&gt;&lt;/object&gt;&lt;object type=&quot;3&quot; unique_id=&quot;60289&quot;&gt;&lt;property id=&quot;20148&quot; value=&quot;5&quot;/&gt;&lt;property id=&quot;20300&quot; value=&quot;Slide 45 - &amp;quot;V – BCP final phase - training&amp;quot;&quot;/&gt;&lt;property id=&quot;20307&quot; value=&quot;361&quot;/&gt;&lt;/object&gt;&lt;object type=&quot;3&quot; unique_id=&quot;60290&quot;&gt;&lt;property id=&quot;20148&quot; value=&quot;5&quot;/&gt;&lt;property id=&quot;20300&quot; value=&quot;Slide 46 - &amp;quot;References&amp;quot;&quot;/&gt;&lt;property id=&quot;20307&quot; value=&quot;362&quot;/&gt;&lt;/object&gt;&lt;object type=&quot;3&quot; unique_id=&quot;60291&quot;&gt;&lt;property id=&quot;20148&quot; value=&quot;5&quot;/&gt;&lt;property id=&quot;20300&quot; value=&quot;Slide 47 - &amp;quot;Tips for passing the CISSP exam&amp;quot;&quot;/&gt;&lt;property id=&quot;20307&quot; value=&quot;363&quot;/&gt;&lt;/object&gt;&lt;object type=&quot;3&quot; unique_id=&quot;60292&quot;&gt;&lt;property id=&quot;20148&quot; value=&quot;5&quot;/&gt;&lt;property id=&quot;20300&quot; value=&quot;Slide 56&quot;/&gt;&lt;property id=&quot;20307&quot; value=&quot;367&quot;/&gt;&lt;/object&gt;&lt;object type=&quot;3&quot; unique_id=&quot;60293&quot;&gt;&lt;property id=&quot;20148&quot; value=&quot;5&quot;/&gt;&lt;property id=&quot;20300&quot; value=&quot;Slide 57&quot;/&gt;&lt;property id=&quot;20307&quot; value=&quot;368&quot;/&gt;&lt;/object&gt;&lt;object type=&quot;3&quot; unique_id=&quot;60294&quot;&gt;&lt;property id=&quot;20148&quot; value=&quot;5&quot;/&gt;&lt;property id=&quot;20300&quot; value=&quot;Slide 58 - &amp;quot;Requires Change in Strategy&amp;quot;&quot;/&gt;&lt;property id=&quot;20307&quot; value=&quot;369&quot;/&gt;&lt;/object&gt;&lt;/object&gt;&lt;object type=&quot;8&quot; unique_id=&quot;34981&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5.8|2.9|3.1"/>
</p:tagLst>
</file>

<file path=ppt/tags/tag3.xml><?xml version="1.0" encoding="utf-8"?>
<p:tagLst xmlns:a="http://schemas.openxmlformats.org/drawingml/2006/main" xmlns:r="http://schemas.openxmlformats.org/officeDocument/2006/relationships" xmlns:p="http://schemas.openxmlformats.org/presentationml/2006/main">
  <p:tag name="TIMING" val="|6.6"/>
</p:tagLst>
</file>

<file path=ppt/tags/tag4.xml><?xml version="1.0" encoding="utf-8"?>
<p:tagLst xmlns:a="http://schemas.openxmlformats.org/drawingml/2006/main" xmlns:r="http://schemas.openxmlformats.org/officeDocument/2006/relationships" xmlns:p="http://schemas.openxmlformats.org/presentationml/2006/main">
  <p:tag name="TIMING" val="|7|2.1|19.4"/>
</p:tagLst>
</file>

<file path=ppt/tags/tag5.xml><?xml version="1.0" encoding="utf-8"?>
<p:tagLst xmlns:a="http://schemas.openxmlformats.org/drawingml/2006/main" xmlns:r="http://schemas.openxmlformats.org/officeDocument/2006/relationships" xmlns:p="http://schemas.openxmlformats.org/presentationml/2006/main">
  <p:tag name="TIMING" val="|7|2.1|19.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9624</TotalTime>
  <Words>2337</Words>
  <Application>Microsoft Office PowerPoint</Application>
  <PresentationFormat>On-screen Show (4:3)</PresentationFormat>
  <Paragraphs>371</Paragraphs>
  <Slides>32</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Courier New</vt:lpstr>
      <vt:lpstr>Gill Sans MT</vt:lpstr>
      <vt:lpstr>Segoe UI</vt:lpstr>
      <vt:lpstr>Segoe UI Light</vt:lpstr>
      <vt:lpstr>Wingdings</vt:lpstr>
      <vt:lpstr>Office Theme</vt:lpstr>
      <vt:lpstr>GenCyber  </vt:lpstr>
      <vt:lpstr>Passwords</vt:lpstr>
      <vt:lpstr>Authentication</vt:lpstr>
      <vt:lpstr>Something You Know</vt:lpstr>
      <vt:lpstr>Passwords</vt:lpstr>
      <vt:lpstr> Password Guessing  Steps: </vt:lpstr>
      <vt:lpstr>Probable Passwords</vt:lpstr>
      <vt:lpstr>How Do Passwords Work?</vt:lpstr>
      <vt:lpstr>Hashing, Part 1</vt:lpstr>
      <vt:lpstr>Hashing, Part 2</vt:lpstr>
      <vt:lpstr>Hashing, Part 3</vt:lpstr>
      <vt:lpstr>How Do You Log Back Into a System?</vt:lpstr>
      <vt:lpstr>Password Cracking</vt:lpstr>
      <vt:lpstr>Password Management</vt:lpstr>
      <vt:lpstr>Password Managers</vt:lpstr>
      <vt:lpstr>Hashing Example</vt:lpstr>
      <vt:lpstr>Password Authentication w/o Plaintext</vt:lpstr>
      <vt:lpstr>Password Cracking</vt:lpstr>
      <vt:lpstr>Password Cracking</vt:lpstr>
      <vt:lpstr>Rainbow Tables</vt:lpstr>
      <vt:lpstr>Salts</vt:lpstr>
      <vt:lpstr>The Benefits of Salt  (besides making things  taste delicious)</vt:lpstr>
      <vt:lpstr>Password Storage and Use</vt:lpstr>
      <vt:lpstr>Modern Storage: Iterated Hash + Salt</vt:lpstr>
      <vt:lpstr>P-L-U-S</vt:lpstr>
      <vt:lpstr>PowerPoint Presentation</vt:lpstr>
      <vt:lpstr>Passwords Long, Unique, and Secure</vt:lpstr>
      <vt:lpstr>Passwords Long, Unique, and Secure</vt:lpstr>
      <vt:lpstr>Activity</vt:lpstr>
      <vt:lpstr>Activity</vt:lpstr>
      <vt:lpstr>Activity</vt:lpstr>
      <vt:lpstr>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J. Dupuis</dc:creator>
  <cp:lastModifiedBy>Joshua Bee</cp:lastModifiedBy>
  <cp:revision>218</cp:revision>
  <dcterms:created xsi:type="dcterms:W3CDTF">2011-10-16T01:23:30Z</dcterms:created>
  <dcterms:modified xsi:type="dcterms:W3CDTF">2022-01-26T23:09:51Z</dcterms:modified>
</cp:coreProperties>
</file>