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88" r:id="rId2"/>
  </p:sldMasterIdLst>
  <p:notesMasterIdLst>
    <p:notesMasterId r:id="rId18"/>
  </p:notesMasterIdLst>
  <p:sldIdLst>
    <p:sldId id="256" r:id="rId3"/>
    <p:sldId id="381" r:id="rId4"/>
    <p:sldId id="384" r:id="rId5"/>
    <p:sldId id="382" r:id="rId6"/>
    <p:sldId id="385" r:id="rId7"/>
    <p:sldId id="386" r:id="rId8"/>
    <p:sldId id="383" r:id="rId9"/>
    <p:sldId id="380" r:id="rId10"/>
    <p:sldId id="388" r:id="rId11"/>
    <p:sldId id="389" r:id="rId12"/>
    <p:sldId id="390" r:id="rId13"/>
    <p:sldId id="273" r:id="rId14"/>
    <p:sldId id="268" r:id="rId15"/>
    <p:sldId id="39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5" autoAdjust="0"/>
  </p:normalViewPr>
  <p:slideViewPr>
    <p:cSldViewPr snapToGrid="0">
      <p:cViewPr varScale="1">
        <p:scale>
          <a:sx n="97" d="100"/>
          <a:sy n="97" d="100"/>
        </p:scale>
        <p:origin x="104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Hall" userId="336bfdde11dfbdf9" providerId="LiveId" clId="{C73EC324-2FA7-43D1-8E9E-4D8B3762F9B2}"/>
    <pc:docChg chg="modSld">
      <pc:chgData name="Brian Hall" userId="336bfdde11dfbdf9" providerId="LiveId" clId="{C73EC324-2FA7-43D1-8E9E-4D8B3762F9B2}" dt="2021-01-18T21:13:33.890" v="5" actId="14826"/>
      <pc:docMkLst>
        <pc:docMk/>
      </pc:docMkLst>
      <pc:sldChg chg="modSp">
        <pc:chgData name="Brian Hall" userId="336bfdde11dfbdf9" providerId="LiveId" clId="{C73EC324-2FA7-43D1-8E9E-4D8B3762F9B2}" dt="2021-01-18T21:12:35.157" v="0" actId="14826"/>
        <pc:sldMkLst>
          <pc:docMk/>
          <pc:sldMk cId="2212996150" sldId="256"/>
        </pc:sldMkLst>
        <pc:picChg chg="mod">
          <ac:chgData name="Brian Hall" userId="336bfdde11dfbdf9" providerId="LiveId" clId="{C73EC324-2FA7-43D1-8E9E-4D8B3762F9B2}" dt="2021-01-18T21:12:35.157" v="0" actId="14826"/>
          <ac:picMkLst>
            <pc:docMk/>
            <pc:sldMk cId="2212996150" sldId="256"/>
            <ac:picMk id="4" creationId="{DFAA9316-7B6F-4B41-8664-D6ABAD8666EC}"/>
          </ac:picMkLst>
        </pc:picChg>
      </pc:sldChg>
      <pc:sldChg chg="modSp">
        <pc:chgData name="Brian Hall" userId="336bfdde11dfbdf9" providerId="LiveId" clId="{C73EC324-2FA7-43D1-8E9E-4D8B3762F9B2}" dt="2021-01-18T21:12:51.144" v="1" actId="14826"/>
        <pc:sldMkLst>
          <pc:docMk/>
          <pc:sldMk cId="2115503738" sldId="381"/>
        </pc:sldMkLst>
        <pc:picChg chg="mod">
          <ac:chgData name="Brian Hall" userId="336bfdde11dfbdf9" providerId="LiveId" clId="{C73EC324-2FA7-43D1-8E9E-4D8B3762F9B2}" dt="2021-01-18T21:12:51.144" v="1" actId="14826"/>
          <ac:picMkLst>
            <pc:docMk/>
            <pc:sldMk cId="2115503738" sldId="381"/>
            <ac:picMk id="7" creationId="{CD59240B-01AE-439A-AD12-5F986B5BF364}"/>
          </ac:picMkLst>
        </pc:picChg>
      </pc:sldChg>
      <pc:sldChg chg="modSp">
        <pc:chgData name="Brian Hall" userId="336bfdde11dfbdf9" providerId="LiveId" clId="{C73EC324-2FA7-43D1-8E9E-4D8B3762F9B2}" dt="2021-01-18T21:13:12.373" v="3" actId="14826"/>
        <pc:sldMkLst>
          <pc:docMk/>
          <pc:sldMk cId="2584416819" sldId="382"/>
        </pc:sldMkLst>
        <pc:picChg chg="mod">
          <ac:chgData name="Brian Hall" userId="336bfdde11dfbdf9" providerId="LiveId" clId="{C73EC324-2FA7-43D1-8E9E-4D8B3762F9B2}" dt="2021-01-18T21:13:12.373" v="3" actId="14826"/>
          <ac:picMkLst>
            <pc:docMk/>
            <pc:sldMk cId="2584416819" sldId="382"/>
            <ac:picMk id="5" creationId="{DF6143DA-69E5-4155-929F-63C15ECCA22C}"/>
          </ac:picMkLst>
        </pc:picChg>
      </pc:sldChg>
      <pc:sldChg chg="modSp">
        <pc:chgData name="Brian Hall" userId="336bfdde11dfbdf9" providerId="LiveId" clId="{C73EC324-2FA7-43D1-8E9E-4D8B3762F9B2}" dt="2021-01-18T21:13:03.108" v="2" actId="14826"/>
        <pc:sldMkLst>
          <pc:docMk/>
          <pc:sldMk cId="3948433097" sldId="384"/>
        </pc:sldMkLst>
        <pc:picChg chg="mod">
          <ac:chgData name="Brian Hall" userId="336bfdde11dfbdf9" providerId="LiveId" clId="{C73EC324-2FA7-43D1-8E9E-4D8B3762F9B2}" dt="2021-01-18T21:13:03.108" v="2" actId="14826"/>
          <ac:picMkLst>
            <pc:docMk/>
            <pc:sldMk cId="3948433097" sldId="384"/>
            <ac:picMk id="5" creationId="{D9CCCACD-CA22-44AA-9044-B1AD2E3C39BB}"/>
          </ac:picMkLst>
        </pc:picChg>
      </pc:sldChg>
      <pc:sldChg chg="modSp">
        <pc:chgData name="Brian Hall" userId="336bfdde11dfbdf9" providerId="LiveId" clId="{C73EC324-2FA7-43D1-8E9E-4D8B3762F9B2}" dt="2021-01-18T21:13:24.009" v="4" actId="14826"/>
        <pc:sldMkLst>
          <pc:docMk/>
          <pc:sldMk cId="2365650595" sldId="385"/>
        </pc:sldMkLst>
        <pc:picChg chg="mod">
          <ac:chgData name="Brian Hall" userId="336bfdde11dfbdf9" providerId="LiveId" clId="{C73EC324-2FA7-43D1-8E9E-4D8B3762F9B2}" dt="2021-01-18T21:13:24.009" v="4" actId="14826"/>
          <ac:picMkLst>
            <pc:docMk/>
            <pc:sldMk cId="2365650595" sldId="385"/>
            <ac:picMk id="5" creationId="{3C3F922A-2DC7-4A5A-A9F1-7569FE6B023A}"/>
          </ac:picMkLst>
        </pc:picChg>
      </pc:sldChg>
      <pc:sldChg chg="modSp">
        <pc:chgData name="Brian Hall" userId="336bfdde11dfbdf9" providerId="LiveId" clId="{C73EC324-2FA7-43D1-8E9E-4D8B3762F9B2}" dt="2021-01-18T21:13:33.890" v="5" actId="14826"/>
        <pc:sldMkLst>
          <pc:docMk/>
          <pc:sldMk cId="3910701443" sldId="386"/>
        </pc:sldMkLst>
        <pc:picChg chg="mod">
          <ac:chgData name="Brian Hall" userId="336bfdde11dfbdf9" providerId="LiveId" clId="{C73EC324-2FA7-43D1-8E9E-4D8B3762F9B2}" dt="2021-01-18T21:13:33.890" v="5" actId="14826"/>
          <ac:picMkLst>
            <pc:docMk/>
            <pc:sldMk cId="3910701443" sldId="386"/>
            <ac:picMk id="5" creationId="{64730663-32CA-497E-945F-3F5B567CE6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5E88C-05A6-4DFF-81AC-0C99EB4B58B9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794E0-A4FB-4D80-9485-61C1480385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3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9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3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4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BF0D-8E0F-4D19-8DAE-AC57637A8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30880-6BA8-4284-BDE5-CC52A309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3C73-A064-47F5-8F38-D06F98D8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1AD6D-930C-4E53-9092-F5514627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3612D-88D7-44E4-AC11-841E0E7A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6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2967D-19E1-46B9-B9FF-C228D078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389A-8112-4090-A587-1D78F1A0C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75DF7-B2EB-4905-B6D1-43BED48B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E7E60-17ED-4A59-957A-DD6BD556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8CE7-D536-418E-BFB2-DBCA71AA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9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FA18-5532-4747-AE87-CE3C2387A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2EE84-5B55-4555-9D3C-9176FB2E8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F75DD-4082-44E8-9C37-1654B769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E79F1-5D8F-41B3-B41D-9D124833B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0258-4029-484E-AEF5-FB8B3D923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5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3A577-222F-4274-B4ED-09082ED5C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067B-2925-45FB-B581-208877196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63F75-7407-46CC-A664-FB757BFEF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1F874-9003-49EA-86B3-8DD3DD48D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1552B-A79B-40C6-922C-BCCBE177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F45B0-4A9B-4889-888D-0BB1A52A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2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2B63E-2C45-4DCD-8F51-E7A57620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6064D-6EF6-42D4-B608-70FDB4F44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A19C5-F21B-4F8E-9831-3D55795E6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D7D67-010E-42C1-A0CF-B1EE75CE96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385DE-3DA0-4ED7-BAD8-7D3D97848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0DF7CC-8475-4046-A521-B15F9DC6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12E1F-63F1-4DB0-84FA-911273493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3A4A1-121C-45EA-BE7D-92937FA0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28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CAC4-B555-419A-A33F-7D71769F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420E5-4246-484B-80C4-F796AD31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593F4-DAD4-421A-82FE-E6EE48ED4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D63D3-DD54-48A3-B27A-B13D4F9F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44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904AB3-3C68-4FA0-AA55-A2BDC1BC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41CB4-8272-4362-88B8-845119E1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F9CE7-C7EC-4C09-B5B3-7A36F9BE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2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11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9518-833A-4319-8279-AA5B7DD0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94711-0A25-4E1D-B173-B3B25307E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DF91C-C3A6-4F2F-8C7F-F0BB6A9FF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E4A99-DA4E-4E76-9A1A-D399CE48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803EA-D512-4E24-80D7-59D7E396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F652C-8D94-4862-8674-339CE733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39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6F15-89B3-4E11-BA30-980C6F84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A77D8-A252-413B-B55D-CA6D8A67C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B3622-581A-49BD-BF36-165C70522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52FBDD-4973-49EB-B445-21516572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F4623-933B-419F-A63F-7CF3B908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1C79B-9164-4182-A5BD-62FC2D09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2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1E93-37D5-4D06-A979-3E8E71883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1DA34-C42A-4599-8C55-E4248EE8D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7B93A-7AB0-4827-8542-1C86FD6A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84B4A-9E7E-464D-BB05-E74D86434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3AD8-3B7F-4CCB-963D-D3DD0013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55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3E6522-2059-4477-8FD6-84048F499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88B43-CBED-49A6-ACB3-8C949F97B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71F0-5EC0-429C-BE49-885A80FD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25B74-13C9-4942-8D59-A831BDCB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6B43B-2D3C-4523-AEE7-FE563FA2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6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8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2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3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3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0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4B057-D895-4862-AEF5-71B1CFA0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F2223-05BE-4034-B4C7-6B2EE2179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7048F-1D11-4EDD-81B9-391DBCB9A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26D51-3121-463A-92F0-DC6163CE2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CEF70-FD7E-49F4-A55D-52DE18FF3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734D-B570-41AB-901D-A2477F937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WASH in Schools</a:t>
            </a: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                               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9DD168-97CF-4F23-809A-02971DD25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               HONDURAS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A9316-7B6F-4B41-8664-D6ABAD866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4FDB7-F40B-448C-B394-CF192E73606C}"/>
              </a:ext>
            </a:extLst>
          </p:cNvPr>
          <p:cNvSpPr txBox="1"/>
          <p:nvPr/>
        </p:nvSpPr>
        <p:spPr>
          <a:xfrm>
            <a:off x="5692346" y="5420497"/>
            <a:ext cx="590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                                    </a:t>
            </a:r>
            <a:r>
              <a:rPr lang="en-US" b="1" dirty="0"/>
              <a:t>Rotary Club of Concord, CA</a:t>
            </a:r>
          </a:p>
        </p:txBody>
      </p:sp>
    </p:spTree>
    <p:extLst>
      <p:ext uri="{BB962C8B-B14F-4D97-AF65-F5344CB8AC3E}">
        <p14:creationId xmlns:p14="http://schemas.microsoft.com/office/powerpoint/2010/main" val="2212996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C6DF-AB5E-4AB5-AF2E-A965F2D6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Weekly Surveys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2" descr="C:\Users\Michael\Desktop\survey.jpg">
            <a:extLst>
              <a:ext uri="{FF2B5EF4-FFF2-40B4-BE49-F238E27FC236}">
                <a16:creationId xmlns:a16="http://schemas.microsoft.com/office/drawing/2014/main" id="{74346236-5BD9-44D0-BF20-A1C72F70C49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l="2313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94740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D193D-759A-4B6E-BD7A-6A095988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 dirty="0">
                <a:solidFill>
                  <a:srgbClr val="FFFFFF"/>
                </a:solidFill>
              </a:rPr>
              <a:t>VARIABLES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A5B6-21D1-4F73-82A4-C4E43C06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Are all WASH hardware systems functioning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Breakages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Repairs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Soap available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Toilet paper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Chlorination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Cleaning of bathrooms daily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Teacher supervision of cleaning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Attendance/sick/menstruation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WASH curriculum being taught: frequency/class specifics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Fund collection (Parent Groups)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Etc.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grass, outdoor, person, tree&#10;&#10;Description automatically generated">
            <a:extLst>
              <a:ext uri="{FF2B5EF4-FFF2-40B4-BE49-F238E27FC236}">
                <a16:creationId xmlns:a16="http://schemas.microsoft.com/office/drawing/2014/main" id="{8C872C1F-3489-4759-B562-CA5C43F12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61" y="932299"/>
            <a:ext cx="4381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76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48718" t="46487" r="2502" b="7806"/>
          <a:stretch>
            <a:fillRect/>
          </a:stretch>
        </p:blipFill>
        <p:spPr bwMode="auto">
          <a:xfrm>
            <a:off x="1252151" y="457199"/>
            <a:ext cx="4843849" cy="314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8E3C0-3387-43EA-A07E-B2A8BC355CC1}"/>
              </a:ext>
            </a:extLst>
          </p:cNvPr>
          <p:cNvPicPr/>
          <p:nvPr/>
        </p:nvPicPr>
        <p:blipFill>
          <a:blip r:embed="rId3" cstate="print"/>
          <a:srcRect l="2564" t="38034" r="2564" b="22650"/>
          <a:stretch>
            <a:fillRect/>
          </a:stretch>
        </p:blipFill>
        <p:spPr bwMode="auto">
          <a:xfrm>
            <a:off x="5358581" y="3159741"/>
            <a:ext cx="6744929" cy="314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45780-052F-4360-AF44-72687145A0C9}"/>
              </a:ext>
            </a:extLst>
          </p:cNvPr>
          <p:cNvPicPr/>
          <p:nvPr/>
        </p:nvPicPr>
        <p:blipFill>
          <a:blip r:embed="rId2" cstate="print"/>
          <a:srcRect l="2564" t="27778" r="2564" b="32906"/>
          <a:stretch>
            <a:fillRect/>
          </a:stretch>
        </p:blipFill>
        <p:spPr bwMode="auto">
          <a:xfrm>
            <a:off x="338668" y="617870"/>
            <a:ext cx="6062132" cy="2351471"/>
          </a:xfrm>
          <a:prstGeom prst="rect">
            <a:avLst/>
          </a:prstGeom>
          <a:noFill/>
        </p:spPr>
      </p:pic>
      <p:pic>
        <p:nvPicPr>
          <p:cNvPr id="2" name="Picture 1"/>
          <p:cNvPicPr/>
          <p:nvPr/>
        </p:nvPicPr>
        <p:blipFill>
          <a:blip r:embed="rId3" cstate="print"/>
          <a:srcRect l="1282" t="36325" r="48718" b="17521"/>
          <a:stretch>
            <a:fillRect/>
          </a:stretch>
        </p:blipFill>
        <p:spPr bwMode="auto">
          <a:xfrm>
            <a:off x="6491063" y="2739459"/>
            <a:ext cx="5372101" cy="371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0AF6F-D14D-4DD1-85DE-C9A47E43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9527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Instruments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29637-F6C3-47CF-AEDB-37DE8D7CBB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" b="-2"/>
          <a:stretch/>
        </p:blipFill>
        <p:spPr>
          <a:xfrm>
            <a:off x="601134" y="2412224"/>
            <a:ext cx="3195204" cy="22069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D81E8-A867-43DF-8BE9-20A4596C3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497257"/>
            <a:ext cx="4840010" cy="36797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Deliver 18 workshops/focus groups for every community</a:t>
            </a:r>
          </a:p>
          <a:p>
            <a:r>
              <a:rPr lang="en-US" sz="2000" dirty="0"/>
              <a:t>Monitor &amp; Evaluate project /data collection for 200 weeks.</a:t>
            </a:r>
          </a:p>
          <a:p>
            <a:r>
              <a:rPr lang="en-US" sz="2000" dirty="0"/>
              <a:t>Monitor &amp; Evaluate Parent Groups for 50 months (Community Coordinator)</a:t>
            </a:r>
          </a:p>
        </p:txBody>
      </p:sp>
    </p:spTree>
    <p:extLst>
      <p:ext uri="{BB962C8B-B14F-4D97-AF65-F5344CB8AC3E}">
        <p14:creationId xmlns:p14="http://schemas.microsoft.com/office/powerpoint/2010/main" val="265687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2AD91-42FD-41B1-AAD9-CC72B1FF7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The END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1AE07-C822-4325-873E-C714C037D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Michael Barrington</a:t>
            </a:r>
          </a:p>
          <a:p>
            <a:r>
              <a:rPr lang="en-US" sz="2200" dirty="0"/>
              <a:t>Rotary Club of Concord CA, USA</a:t>
            </a:r>
          </a:p>
          <a:p>
            <a:endParaRPr lang="en-US" sz="2200" dirty="0"/>
          </a:p>
          <a:p>
            <a:r>
              <a:rPr lang="en-US" sz="2200" dirty="0"/>
              <a:t>majb7016@gmail.com</a:t>
            </a:r>
          </a:p>
        </p:txBody>
      </p:sp>
      <p:pic>
        <p:nvPicPr>
          <p:cNvPr id="5" name="Content Placeholder 4" descr="A picture containing person, outdoor, tree, grass&#10;&#10;Description automatically generated">
            <a:extLst>
              <a:ext uri="{FF2B5EF4-FFF2-40B4-BE49-F238E27FC236}">
                <a16:creationId xmlns:a16="http://schemas.microsoft.com/office/drawing/2014/main" id="{29C966B6-6A33-40D0-BAAA-07B3D8AB42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800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74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9859-5D6A-42C5-836A-EB123CE8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Program Design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59240B-01AE-439A-AD12-5F986B5BF36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36CD0-879C-4FFA-A4AA-E6441C2A3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329" y="2279017"/>
            <a:ext cx="5314543" cy="3846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Provide comprehensive WASH infrastructure to 30 schools.</a:t>
            </a:r>
          </a:p>
          <a:p>
            <a:pPr marL="0"/>
            <a:endParaRPr lang="en-US" dirty="0"/>
          </a:p>
          <a:p>
            <a:r>
              <a:rPr lang="en-US" dirty="0"/>
              <a:t>Provide new WASH curriculum </a:t>
            </a:r>
          </a:p>
          <a:p>
            <a:endParaRPr lang="en-US" dirty="0"/>
          </a:p>
          <a:p>
            <a:r>
              <a:rPr lang="en-US" dirty="0"/>
              <a:t>6 Year program with three overlapping Global Grants (Phases) each of 2 year duration.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550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0642F-0808-4494-AD37-7F67902C6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How To Perform M &amp; 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CCCACD-CA22-44AA-9044-B1AD2E3C39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FDC23-B642-45A0-B128-F1675F18D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329" y="2279018"/>
            <a:ext cx="5314543" cy="4111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Partner &amp; Host club</a:t>
            </a:r>
          </a:p>
          <a:p>
            <a:endParaRPr lang="en-US" dirty="0"/>
          </a:p>
          <a:p>
            <a:r>
              <a:rPr lang="en-US" dirty="0"/>
              <a:t>Parent Groups</a:t>
            </a:r>
          </a:p>
          <a:p>
            <a:endParaRPr lang="en-US" dirty="0"/>
          </a:p>
          <a:p>
            <a:r>
              <a:rPr lang="en-US" dirty="0"/>
              <a:t>Teachers</a:t>
            </a:r>
          </a:p>
          <a:p>
            <a:endParaRPr lang="en-US" dirty="0"/>
          </a:p>
          <a:p>
            <a:r>
              <a:rPr lang="en-US" dirty="0"/>
              <a:t>Community entities</a:t>
            </a:r>
          </a:p>
        </p:txBody>
      </p:sp>
    </p:spTree>
    <p:extLst>
      <p:ext uri="{BB962C8B-B14F-4D97-AF65-F5344CB8AC3E}">
        <p14:creationId xmlns:p14="http://schemas.microsoft.com/office/powerpoint/2010/main" val="3948433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143DA-69E5-4155-929F-63C15ECCA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DC4045-680C-4140-89D5-9248A2AA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Community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D85DD-EBA8-42B0-B1A2-807606E79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871982"/>
            <a:ext cx="478245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Local Rotary Clubs</a:t>
            </a:r>
          </a:p>
          <a:p>
            <a:r>
              <a:rPr lang="en-US" dirty="0"/>
              <a:t>Parent Groups</a:t>
            </a:r>
          </a:p>
          <a:p>
            <a:r>
              <a:rPr lang="en-US" dirty="0"/>
              <a:t>Teachers</a:t>
            </a:r>
          </a:p>
          <a:p>
            <a:r>
              <a:rPr lang="en-US" dirty="0"/>
              <a:t>Water Committees</a:t>
            </a:r>
          </a:p>
          <a:p>
            <a:r>
              <a:rPr lang="en-US" dirty="0"/>
              <a:t>Local municipalities</a:t>
            </a:r>
          </a:p>
          <a:p>
            <a:r>
              <a:rPr lang="en-US" dirty="0"/>
              <a:t>Ministry of Education etc.</a:t>
            </a:r>
          </a:p>
        </p:txBody>
      </p:sp>
    </p:spTree>
    <p:extLst>
      <p:ext uri="{BB962C8B-B14F-4D97-AF65-F5344CB8AC3E}">
        <p14:creationId xmlns:p14="http://schemas.microsoft.com/office/powerpoint/2010/main" val="258441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4B24-AA7B-45E7-ABC8-39A06973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International Partner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F922A-2DC7-4A5A-A9F1-7569FE6B02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92BF-4B29-46CF-BECA-98611918A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3 Annual site visits</a:t>
            </a:r>
          </a:p>
          <a:p>
            <a:r>
              <a:rPr lang="en-US" dirty="0"/>
              <a:t>Participation in workshops</a:t>
            </a:r>
          </a:p>
          <a:p>
            <a:r>
              <a:rPr lang="en-US" dirty="0"/>
              <a:t>Interviews with all agencies</a:t>
            </a:r>
          </a:p>
          <a:p>
            <a:r>
              <a:rPr lang="en-US" dirty="0"/>
              <a:t>Weekly business meeting via Skype</a:t>
            </a:r>
          </a:p>
          <a:p>
            <a:r>
              <a:rPr lang="en-US" dirty="0"/>
              <a:t>Weekly review of data</a:t>
            </a:r>
          </a:p>
          <a:p>
            <a:r>
              <a:rPr lang="en-US" dirty="0"/>
              <a:t>Monthly financial review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5650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730663-32CA-497E-945F-3F5B567CE6E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B2F49-B952-497D-B381-5228B591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668595"/>
            <a:ext cx="4782458" cy="806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HOST CLUB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3A2C-EDEB-49A4-B0CC-81AEE36B6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672" y="1474839"/>
            <a:ext cx="4782458" cy="50335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Liaison with all Community entities</a:t>
            </a:r>
          </a:p>
          <a:p>
            <a:r>
              <a:rPr lang="en-US" sz="2400" dirty="0"/>
              <a:t>Select/hire Project Manager</a:t>
            </a:r>
          </a:p>
          <a:p>
            <a:r>
              <a:rPr lang="en-US" sz="2400" dirty="0"/>
              <a:t>Hire Accountant</a:t>
            </a:r>
          </a:p>
          <a:p>
            <a:r>
              <a:rPr lang="en-US" sz="2400" dirty="0"/>
              <a:t>Hire Community Coordinator</a:t>
            </a:r>
          </a:p>
          <a:p>
            <a:r>
              <a:rPr lang="en-US" sz="2400" dirty="0"/>
              <a:t>Assign Rotarians to each school</a:t>
            </a:r>
          </a:p>
          <a:p>
            <a:r>
              <a:rPr lang="en-US" sz="2400" dirty="0"/>
              <a:t>Complete monthly M &amp; E site visit</a:t>
            </a:r>
          </a:p>
          <a:p>
            <a:r>
              <a:rPr lang="en-US" sz="2400" dirty="0"/>
              <a:t>Train Parent Groups in Data Collection</a:t>
            </a:r>
          </a:p>
          <a:p>
            <a:r>
              <a:rPr lang="en-US" sz="2400" dirty="0"/>
              <a:t>Facilitate workshops (3) annually</a:t>
            </a:r>
          </a:p>
          <a:p>
            <a:r>
              <a:rPr lang="en-US" sz="2400" dirty="0"/>
              <a:t>Arrange Teacher Training Workshops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1070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3DE22-E5F4-49F3-A4EE-57FE5888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2"/>
            <a:ext cx="4887685" cy="8565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PARENT GROUPS</a:t>
            </a:r>
          </a:p>
        </p:txBody>
      </p:sp>
      <p:pic>
        <p:nvPicPr>
          <p:cNvPr id="5" name="Shape 297" descr="A picture containing floor, indoor, wall, sitting  Description generated with very high confidence">
            <a:extLst>
              <a:ext uri="{FF2B5EF4-FFF2-40B4-BE49-F238E27FC236}">
                <a16:creationId xmlns:a16="http://schemas.microsoft.com/office/drawing/2014/main" id="{E1E55C0F-37D0-4976-ABC1-F7755A9F2C71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 cstate="print"/>
          <a:srcRect r="15792" b="-1"/>
          <a:stretch/>
        </p:blipFill>
        <p:spPr>
          <a:xfrm rot="5400000">
            <a:off x="88183" y="877397"/>
            <a:ext cx="5710645" cy="510320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>
                <a:lumMod val="50000"/>
              </a:schemeClr>
            </a:bgClr>
          </a:pattFill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C8174-19C1-4B9D-8FC5-2FFE97260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8182" y="2081349"/>
            <a:ext cx="4887685" cy="420297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/>
          </a:p>
          <a:p>
            <a:r>
              <a:rPr lang="en-US" dirty="0"/>
              <a:t>Responsible for</a:t>
            </a:r>
          </a:p>
          <a:p>
            <a:r>
              <a:rPr lang="en-US" dirty="0"/>
              <a:t>Generating funding</a:t>
            </a:r>
          </a:p>
          <a:p>
            <a:r>
              <a:rPr lang="en-US" dirty="0"/>
              <a:t>Maintaining/repairing WASH infrastructure</a:t>
            </a:r>
          </a:p>
          <a:p>
            <a:r>
              <a:rPr lang="en-US" dirty="0"/>
              <a:t>Select 4 members for training in data collection (2x2)</a:t>
            </a:r>
          </a:p>
          <a:p>
            <a:r>
              <a:rPr lang="en-US" dirty="0"/>
              <a:t>Weekly site visits/data collect.</a:t>
            </a:r>
          </a:p>
          <a:p>
            <a:r>
              <a:rPr lang="en-US" dirty="0"/>
              <a:t>Attend 3 workshops annually</a:t>
            </a:r>
          </a:p>
          <a:p>
            <a:pPr marL="0" indent="0">
              <a:buNone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938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letter&#10;&#10;Description automatically generated">
            <a:extLst>
              <a:ext uri="{FF2B5EF4-FFF2-40B4-BE49-F238E27FC236}">
                <a16:creationId xmlns:a16="http://schemas.microsoft.com/office/drawing/2014/main" id="{CE0A9EAE-E659-4DAB-A26B-E4617AA9E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84" y="24065"/>
            <a:ext cx="8823157" cy="66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mage result for ministry of education honduras">
            <a:extLst>
              <a:ext uri="{FF2B5EF4-FFF2-40B4-BE49-F238E27FC236}">
                <a16:creationId xmlns:a16="http://schemas.microsoft.com/office/drawing/2014/main" id="{D3D0E427-21E5-4575-BAFD-8F5025619EB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31158" r="11347"/>
          <a:stretch/>
        </p:blipFill>
        <p:spPr bwMode="auto">
          <a:xfrm>
            <a:off x="20" y="10"/>
            <a:ext cx="700987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1"/>
                </a:lnTo>
                <a:lnTo>
                  <a:pt x="6295211" y="1"/>
                </a:lnTo>
                <a:lnTo>
                  <a:pt x="6195255" y="380651"/>
                </a:lnTo>
                <a:cubicBezTo>
                  <a:pt x="5677600" y="2559611"/>
                  <a:pt x="5966601" y="4758249"/>
                  <a:pt x="6880029" y="6647018"/>
                </a:cubicBezTo>
                <a:lnTo>
                  <a:pt x="6988280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CD29E-2895-486D-9ACA-1DDA2665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436" y="1396289"/>
            <a:ext cx="481995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TEACHERS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281E9-7E48-40B1-A9AC-FAF692589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1435" y="2871982"/>
            <a:ext cx="4819951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Principal is surveyed weekly</a:t>
            </a:r>
          </a:p>
          <a:p>
            <a:r>
              <a:rPr lang="en-US" dirty="0"/>
              <a:t>Two teachers Female/Male are interviewed weekly</a:t>
            </a:r>
          </a:p>
          <a:p>
            <a:r>
              <a:rPr lang="en-US" dirty="0"/>
              <a:t>Prepare weekly WASH lesson notes</a:t>
            </a:r>
          </a:p>
          <a:p>
            <a:r>
              <a:rPr lang="en-US" dirty="0"/>
              <a:t>Teacher WASH Ambassador facilitates data collection. </a:t>
            </a:r>
          </a:p>
        </p:txBody>
      </p:sp>
    </p:spTree>
    <p:extLst>
      <p:ext uri="{BB962C8B-B14F-4D97-AF65-F5344CB8AC3E}">
        <p14:creationId xmlns:p14="http://schemas.microsoft.com/office/powerpoint/2010/main" val="818939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52441"/>
      </a:dk2>
      <a:lt2>
        <a:srgbClr val="E2E2E8"/>
      </a:lt2>
      <a:accent1>
        <a:srgbClr val="A5A27D"/>
      </a:accent1>
      <a:accent2>
        <a:srgbClr val="B8997B"/>
      </a:accent2>
      <a:accent3>
        <a:srgbClr val="C39490"/>
      </a:accent3>
      <a:accent4>
        <a:srgbClr val="BA7F92"/>
      </a:accent4>
      <a:accent5>
        <a:srgbClr val="C390B6"/>
      </a:accent5>
      <a:accent6>
        <a:srgbClr val="B07FBA"/>
      </a:accent6>
      <a:hlink>
        <a:srgbClr val="696FAE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306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Elephant</vt:lpstr>
      <vt:lpstr>BrushVTI</vt:lpstr>
      <vt:lpstr>Office Theme</vt:lpstr>
      <vt:lpstr>WASH in Schools                                                      </vt:lpstr>
      <vt:lpstr>Program Design</vt:lpstr>
      <vt:lpstr>How To Perform M &amp; E</vt:lpstr>
      <vt:lpstr>Community Involvement</vt:lpstr>
      <vt:lpstr>International Partner</vt:lpstr>
      <vt:lpstr>HOST CLUB</vt:lpstr>
      <vt:lpstr>PARENT GROUPS</vt:lpstr>
      <vt:lpstr>PowerPoint Presentation</vt:lpstr>
      <vt:lpstr>TEACHERS</vt:lpstr>
      <vt:lpstr>Weekly Surveys</vt:lpstr>
      <vt:lpstr>VARIABLES</vt:lpstr>
      <vt:lpstr>PowerPoint Presentation</vt:lpstr>
      <vt:lpstr>PowerPoint Presentation</vt:lpstr>
      <vt:lpstr>Instruments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 in Schools</dc:title>
  <dc:creator>Michael Barrington</dc:creator>
  <cp:lastModifiedBy>Brian Hall</cp:lastModifiedBy>
  <cp:revision>9</cp:revision>
  <dcterms:created xsi:type="dcterms:W3CDTF">2021-01-12T20:35:35Z</dcterms:created>
  <dcterms:modified xsi:type="dcterms:W3CDTF">2021-01-18T21:13:37Z</dcterms:modified>
</cp:coreProperties>
</file>